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sldIdLst>
    <p:sldId id="256" r:id="rId4"/>
    <p:sldId id="265" r:id="rId5"/>
    <p:sldId id="257" r:id="rId6"/>
    <p:sldId id="258" r:id="rId7"/>
    <p:sldId id="266" r:id="rId8"/>
    <p:sldId id="267" r:id="rId9"/>
    <p:sldId id="259" r:id="rId10"/>
    <p:sldId id="268" r:id="rId11"/>
    <p:sldId id="269" r:id="rId12"/>
    <p:sldId id="260" r:id="rId13"/>
    <p:sldId id="261" r:id="rId14"/>
    <p:sldId id="262" r:id="rId15"/>
    <p:sldId id="263" r:id="rId16"/>
    <p:sldId id="264" r:id="rId17"/>
    <p:sldId id="270" r:id="rId18"/>
    <p:sldId id="271" r:id="rId19"/>
    <p:sldId id="272" r:id="rId20"/>
    <p:sldId id="273" r:id="rId21"/>
    <p:sldId id="274"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4" autoAdjust="0"/>
    <p:restoredTop sz="94660"/>
  </p:normalViewPr>
  <p:slideViewPr>
    <p:cSldViewPr snapToGrid="0">
      <p:cViewPr varScale="1">
        <p:scale>
          <a:sx n="72" d="100"/>
          <a:sy n="72" d="100"/>
        </p:scale>
        <p:origin x="66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ltLang="zh-CN"/>
              <a:t>Click to edit Master title style</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extLst>
      <p:ext uri="{BB962C8B-B14F-4D97-AF65-F5344CB8AC3E}">
        <p14:creationId xmlns:p14="http://schemas.microsoft.com/office/powerpoint/2010/main" val="185625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竖排文本占位符 2"/>
          <p:cNvSpPr>
            <a:spLocks noGrp="1"/>
          </p:cNvSpPr>
          <p:nvPr>
            <p:ph type="body" orient="vert" idx="1"/>
          </p:nvPr>
        </p:nvSpPr>
        <p:spPr>
          <a:xfrm>
            <a:off x="838200" y="1825625"/>
            <a:ext cx="10515600" cy="4351338"/>
          </a:xfrm>
          <a:prstGeom prst="rect">
            <a:avLst/>
          </a:prstGeo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602046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en-US" altLang="zh-CN"/>
              <a:t>Click to edit Master title style</a:t>
            </a:r>
            <a:endParaRPr lang="zh-CN" altLang="en-US"/>
          </a:p>
        </p:txBody>
      </p:sp>
      <p:sp>
        <p:nvSpPr>
          <p:cNvPr id="3" name="竖排文本占位符 2"/>
          <p:cNvSpPr>
            <a:spLocks noGrp="1"/>
          </p:cNvSpPr>
          <p:nvPr>
            <p:ph type="body" orient="vert" idx="1"/>
          </p:nvPr>
        </p:nvSpPr>
        <p:spPr>
          <a:xfrm>
            <a:off x="838200" y="365125"/>
            <a:ext cx="7734300" cy="5811838"/>
          </a:xfrm>
          <a:prstGeom prst="rect">
            <a:avLst/>
          </a:prstGeo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926757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ltLang="zh-CN"/>
              <a:t>Click to edit Master title style</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extLst>
      <p:ext uri="{BB962C8B-B14F-4D97-AF65-F5344CB8AC3E}">
        <p14:creationId xmlns:p14="http://schemas.microsoft.com/office/powerpoint/2010/main" val="74626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5948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en-US" altLang="zh-CN"/>
              <a:t>Click to edit Master title style</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Edit Master text styles</a:t>
            </a:r>
          </a:p>
        </p:txBody>
      </p:sp>
    </p:spTree>
    <p:extLst>
      <p:ext uri="{BB962C8B-B14F-4D97-AF65-F5344CB8AC3E}">
        <p14:creationId xmlns:p14="http://schemas.microsoft.com/office/powerpoint/2010/main" val="2281471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446089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en-US" altLang="zh-CN"/>
              <a:t>Click to edit Master title style</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716457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3022269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32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en-US" altLang="zh-CN"/>
              <a:t>Click to edit Master title style</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Tree>
    <p:extLst>
      <p:ext uri="{BB962C8B-B14F-4D97-AF65-F5344CB8AC3E}">
        <p14:creationId xmlns:p14="http://schemas.microsoft.com/office/powerpoint/2010/main" val="1272958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323493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en-US" altLang="zh-CN"/>
              <a:t>Click to edit Master title style</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Tree>
    <p:extLst>
      <p:ext uri="{BB962C8B-B14F-4D97-AF65-F5344CB8AC3E}">
        <p14:creationId xmlns:p14="http://schemas.microsoft.com/office/powerpoint/2010/main" val="3092229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竖排文本占位符 2"/>
          <p:cNvSpPr>
            <a:spLocks noGrp="1"/>
          </p:cNvSpPr>
          <p:nvPr>
            <p:ph type="body" orient="vert" idx="1"/>
          </p:nvPr>
        </p:nvSpPr>
        <p:spPr>
          <a:xfrm>
            <a:off x="838200" y="1825625"/>
            <a:ext cx="10515600" cy="4351338"/>
          </a:xfrm>
          <a:prstGeom prst="rect">
            <a:avLst/>
          </a:prstGeo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558111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en-US" altLang="zh-CN"/>
              <a:t>Click to edit Master title style</a:t>
            </a:r>
            <a:endParaRPr lang="zh-CN" altLang="en-US"/>
          </a:p>
        </p:txBody>
      </p:sp>
      <p:sp>
        <p:nvSpPr>
          <p:cNvPr id="3" name="竖排文本占位符 2"/>
          <p:cNvSpPr>
            <a:spLocks noGrp="1"/>
          </p:cNvSpPr>
          <p:nvPr>
            <p:ph type="body" orient="vert" idx="1"/>
          </p:nvPr>
        </p:nvSpPr>
        <p:spPr>
          <a:xfrm>
            <a:off x="838200" y="365125"/>
            <a:ext cx="7734300" cy="5811838"/>
          </a:xfrm>
          <a:prstGeom prst="rect">
            <a:avLst/>
          </a:prstGeo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426254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ltLang="zh-CN"/>
              <a:t>Click to edit Master title style</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Tree>
    <p:extLst>
      <p:ext uri="{BB962C8B-B14F-4D97-AF65-F5344CB8AC3E}">
        <p14:creationId xmlns:p14="http://schemas.microsoft.com/office/powerpoint/2010/main" val="11194510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444449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en-US" altLang="zh-CN"/>
              <a:t>Click to edit Master title style</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Edit Master text styles</a:t>
            </a:r>
          </a:p>
        </p:txBody>
      </p:sp>
    </p:spTree>
    <p:extLst>
      <p:ext uri="{BB962C8B-B14F-4D97-AF65-F5344CB8AC3E}">
        <p14:creationId xmlns:p14="http://schemas.microsoft.com/office/powerpoint/2010/main" val="2641302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394396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en-US" altLang="zh-CN"/>
              <a:t>Click to edit Master title style</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3725322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4464430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305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en-US" altLang="zh-CN"/>
              <a:t>Click to edit Master title style</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Edit Master text styles</a:t>
            </a:r>
          </a:p>
        </p:txBody>
      </p:sp>
    </p:spTree>
    <p:extLst>
      <p:ext uri="{BB962C8B-B14F-4D97-AF65-F5344CB8AC3E}">
        <p14:creationId xmlns:p14="http://schemas.microsoft.com/office/powerpoint/2010/main" val="42097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en-US" altLang="zh-CN"/>
              <a:t>Click to edit Master title style</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Tree>
    <p:extLst>
      <p:ext uri="{BB962C8B-B14F-4D97-AF65-F5344CB8AC3E}">
        <p14:creationId xmlns:p14="http://schemas.microsoft.com/office/powerpoint/2010/main" val="329914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en-US" altLang="zh-CN"/>
              <a:t>Click to edit Master title style</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Tree>
    <p:extLst>
      <p:ext uri="{BB962C8B-B14F-4D97-AF65-F5344CB8AC3E}">
        <p14:creationId xmlns:p14="http://schemas.microsoft.com/office/powerpoint/2010/main" val="23844795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竖排文本占位符 2"/>
          <p:cNvSpPr>
            <a:spLocks noGrp="1"/>
          </p:cNvSpPr>
          <p:nvPr>
            <p:ph type="body" orient="vert" idx="1"/>
          </p:nvPr>
        </p:nvSpPr>
        <p:spPr>
          <a:xfrm>
            <a:off x="838200" y="1825625"/>
            <a:ext cx="10515600" cy="4351338"/>
          </a:xfrm>
          <a:prstGeom prst="rect">
            <a:avLst/>
          </a:prstGeo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560344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en-US" altLang="zh-CN"/>
              <a:t>Click to edit Master title style</a:t>
            </a:r>
            <a:endParaRPr lang="zh-CN" altLang="en-US"/>
          </a:p>
        </p:txBody>
      </p:sp>
      <p:sp>
        <p:nvSpPr>
          <p:cNvPr id="3" name="竖排文本占位符 2"/>
          <p:cNvSpPr>
            <a:spLocks noGrp="1"/>
          </p:cNvSpPr>
          <p:nvPr>
            <p:ph type="body" orient="vert" idx="1"/>
          </p:nvPr>
        </p:nvSpPr>
        <p:spPr>
          <a:xfrm>
            <a:off x="838200" y="365125"/>
            <a:ext cx="7734300" cy="5811838"/>
          </a:xfrm>
          <a:prstGeom prst="rect">
            <a:avLst/>
          </a:prstGeo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95457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126240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en-US" altLang="zh-CN"/>
              <a:t>Click to edit Master title style</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545214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076646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813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en-US" altLang="zh-CN"/>
              <a:t>Click to edit Master title style</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Tree>
    <p:extLst>
      <p:ext uri="{BB962C8B-B14F-4D97-AF65-F5344CB8AC3E}">
        <p14:creationId xmlns:p14="http://schemas.microsoft.com/office/powerpoint/2010/main" val="1122421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en-US" altLang="zh-CN"/>
              <a:t>Click to edit Master title style</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Tree>
    <p:extLst>
      <p:ext uri="{BB962C8B-B14F-4D97-AF65-F5344CB8AC3E}">
        <p14:creationId xmlns:p14="http://schemas.microsoft.com/office/powerpoint/2010/main" val="240153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2462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charset="0"/>
          <a:ea typeface="宋体" charset="0"/>
        </a:defRPr>
      </a:lvl2pPr>
      <a:lvl3pPr algn="l" rtl="0" eaLnBrk="1" fontAlgn="base" hangingPunct="1">
        <a:lnSpc>
          <a:spcPct val="90000"/>
        </a:lnSpc>
        <a:spcBef>
          <a:spcPct val="0"/>
        </a:spcBef>
        <a:spcAft>
          <a:spcPct val="0"/>
        </a:spcAft>
        <a:defRPr sz="4400">
          <a:solidFill>
            <a:schemeClr val="tx1"/>
          </a:solidFill>
          <a:latin typeface="Calibri Light" charset="0"/>
          <a:ea typeface="宋体" charset="0"/>
        </a:defRPr>
      </a:lvl3pPr>
      <a:lvl4pPr algn="l" rtl="0" eaLnBrk="1" fontAlgn="base" hangingPunct="1">
        <a:lnSpc>
          <a:spcPct val="90000"/>
        </a:lnSpc>
        <a:spcBef>
          <a:spcPct val="0"/>
        </a:spcBef>
        <a:spcAft>
          <a:spcPct val="0"/>
        </a:spcAft>
        <a:defRPr sz="4400">
          <a:solidFill>
            <a:schemeClr val="tx1"/>
          </a:solidFill>
          <a:latin typeface="Calibri Light" charset="0"/>
          <a:ea typeface="宋体" charset="0"/>
        </a:defRPr>
      </a:lvl4pPr>
      <a:lvl5pPr algn="l" rtl="0" eaLnBrk="1" fontAlgn="base" hangingPunct="1">
        <a:lnSpc>
          <a:spcPct val="90000"/>
        </a:lnSpc>
        <a:spcBef>
          <a:spcPct val="0"/>
        </a:spcBef>
        <a:spcAft>
          <a:spcPct val="0"/>
        </a:spcAft>
        <a:defRPr sz="4400">
          <a:solidFill>
            <a:schemeClr val="tx1"/>
          </a:solidFill>
          <a:latin typeface="Calibri Light" charset="0"/>
          <a:ea typeface="宋体" charset="0"/>
        </a:defRPr>
      </a:lvl5pPr>
      <a:lvl6pPr marL="457200" algn="l" rtl="0" eaLnBrk="1" fontAlgn="base" hangingPunct="1">
        <a:lnSpc>
          <a:spcPct val="90000"/>
        </a:lnSpc>
        <a:spcBef>
          <a:spcPct val="0"/>
        </a:spcBef>
        <a:spcAft>
          <a:spcPct val="0"/>
        </a:spcAft>
        <a:defRPr sz="4400">
          <a:solidFill>
            <a:schemeClr val="tx1"/>
          </a:solidFill>
          <a:latin typeface="Calibri Light" charset="0"/>
          <a:ea typeface="宋体" charset="0"/>
        </a:defRPr>
      </a:lvl6pPr>
      <a:lvl7pPr marL="914400" algn="l" rtl="0" eaLnBrk="1" fontAlgn="base" hangingPunct="1">
        <a:lnSpc>
          <a:spcPct val="90000"/>
        </a:lnSpc>
        <a:spcBef>
          <a:spcPct val="0"/>
        </a:spcBef>
        <a:spcAft>
          <a:spcPct val="0"/>
        </a:spcAft>
        <a:defRPr sz="4400">
          <a:solidFill>
            <a:schemeClr val="tx1"/>
          </a:solidFill>
          <a:latin typeface="Calibri Light" charset="0"/>
          <a:ea typeface="宋体" charset="0"/>
        </a:defRPr>
      </a:lvl7pPr>
      <a:lvl8pPr marL="1371600" algn="l" rtl="0" eaLnBrk="1" fontAlgn="base" hangingPunct="1">
        <a:lnSpc>
          <a:spcPct val="90000"/>
        </a:lnSpc>
        <a:spcBef>
          <a:spcPct val="0"/>
        </a:spcBef>
        <a:spcAft>
          <a:spcPct val="0"/>
        </a:spcAft>
        <a:defRPr sz="4400">
          <a:solidFill>
            <a:schemeClr val="tx1"/>
          </a:solidFill>
          <a:latin typeface="Calibri Light" charset="0"/>
          <a:ea typeface="宋体" charset="0"/>
        </a:defRPr>
      </a:lvl8pPr>
      <a:lvl9pPr marL="1828800" algn="l" rtl="0" eaLnBrk="1" fontAlgn="base" hangingPunct="1">
        <a:lnSpc>
          <a:spcPct val="90000"/>
        </a:lnSpc>
        <a:spcBef>
          <a:spcPct val="0"/>
        </a:spcBef>
        <a:spcAft>
          <a:spcPct val="0"/>
        </a:spcAft>
        <a:defRPr sz="4400">
          <a:solidFill>
            <a:schemeClr val="tx1"/>
          </a:solidFill>
          <a:latin typeface="Calibri Light" charset="0"/>
          <a:ea typeface="宋体" charset="0"/>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2"/>
          <p:cNvPicPr>
            <a:picLocks noChangeAspect="1" noChangeArrowheads="1"/>
          </p:cNvPicPr>
          <p:nvPr/>
        </p:nvPicPr>
        <p:blipFill>
          <a:blip r:embed="rId14">
            <a:extLst>
              <a:ext uri="{28A0092B-C50C-407E-A947-70E740481C1C}">
                <a14:useLocalDpi xmlns:a14="http://schemas.microsoft.com/office/drawing/2010/main" val="0"/>
              </a:ext>
            </a:extLst>
          </a:blip>
          <a:srcRect t="31490" r="9200" b="26276"/>
          <a:stretch>
            <a:fillRect/>
          </a:stretch>
        </p:blipFill>
        <p:spPr bwMode="auto">
          <a:xfrm>
            <a:off x="185738" y="0"/>
            <a:ext cx="12044362"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686955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charset="0"/>
          <a:ea typeface="宋体" charset="0"/>
        </a:defRPr>
      </a:lvl2pPr>
      <a:lvl3pPr algn="l" rtl="0" eaLnBrk="1" fontAlgn="base" hangingPunct="1">
        <a:lnSpc>
          <a:spcPct val="90000"/>
        </a:lnSpc>
        <a:spcBef>
          <a:spcPct val="0"/>
        </a:spcBef>
        <a:spcAft>
          <a:spcPct val="0"/>
        </a:spcAft>
        <a:defRPr sz="4400">
          <a:solidFill>
            <a:schemeClr val="tx1"/>
          </a:solidFill>
          <a:latin typeface="Calibri Light" charset="0"/>
          <a:ea typeface="宋体" charset="0"/>
        </a:defRPr>
      </a:lvl3pPr>
      <a:lvl4pPr algn="l" rtl="0" eaLnBrk="1" fontAlgn="base" hangingPunct="1">
        <a:lnSpc>
          <a:spcPct val="90000"/>
        </a:lnSpc>
        <a:spcBef>
          <a:spcPct val="0"/>
        </a:spcBef>
        <a:spcAft>
          <a:spcPct val="0"/>
        </a:spcAft>
        <a:defRPr sz="4400">
          <a:solidFill>
            <a:schemeClr val="tx1"/>
          </a:solidFill>
          <a:latin typeface="Calibri Light" charset="0"/>
          <a:ea typeface="宋体" charset="0"/>
        </a:defRPr>
      </a:lvl4pPr>
      <a:lvl5pPr algn="l" rtl="0" eaLnBrk="1" fontAlgn="base" hangingPunct="1">
        <a:lnSpc>
          <a:spcPct val="90000"/>
        </a:lnSpc>
        <a:spcBef>
          <a:spcPct val="0"/>
        </a:spcBef>
        <a:spcAft>
          <a:spcPct val="0"/>
        </a:spcAft>
        <a:defRPr sz="4400">
          <a:solidFill>
            <a:schemeClr val="tx1"/>
          </a:solidFill>
          <a:latin typeface="Calibri Light" charset="0"/>
          <a:ea typeface="宋体" charset="0"/>
        </a:defRPr>
      </a:lvl5pPr>
      <a:lvl6pPr marL="457200" algn="l" rtl="0" eaLnBrk="1" fontAlgn="base" hangingPunct="1">
        <a:lnSpc>
          <a:spcPct val="90000"/>
        </a:lnSpc>
        <a:spcBef>
          <a:spcPct val="0"/>
        </a:spcBef>
        <a:spcAft>
          <a:spcPct val="0"/>
        </a:spcAft>
        <a:defRPr sz="4400">
          <a:solidFill>
            <a:schemeClr val="tx1"/>
          </a:solidFill>
          <a:latin typeface="Calibri Light" charset="0"/>
          <a:ea typeface="宋体" charset="0"/>
        </a:defRPr>
      </a:lvl6pPr>
      <a:lvl7pPr marL="914400" algn="l" rtl="0" eaLnBrk="1" fontAlgn="base" hangingPunct="1">
        <a:lnSpc>
          <a:spcPct val="90000"/>
        </a:lnSpc>
        <a:spcBef>
          <a:spcPct val="0"/>
        </a:spcBef>
        <a:spcAft>
          <a:spcPct val="0"/>
        </a:spcAft>
        <a:defRPr sz="4400">
          <a:solidFill>
            <a:schemeClr val="tx1"/>
          </a:solidFill>
          <a:latin typeface="Calibri Light" charset="0"/>
          <a:ea typeface="宋体" charset="0"/>
        </a:defRPr>
      </a:lvl7pPr>
      <a:lvl8pPr marL="1371600" algn="l" rtl="0" eaLnBrk="1" fontAlgn="base" hangingPunct="1">
        <a:lnSpc>
          <a:spcPct val="90000"/>
        </a:lnSpc>
        <a:spcBef>
          <a:spcPct val="0"/>
        </a:spcBef>
        <a:spcAft>
          <a:spcPct val="0"/>
        </a:spcAft>
        <a:defRPr sz="4400">
          <a:solidFill>
            <a:schemeClr val="tx1"/>
          </a:solidFill>
          <a:latin typeface="Calibri Light" charset="0"/>
          <a:ea typeface="宋体" charset="0"/>
        </a:defRPr>
      </a:lvl8pPr>
      <a:lvl9pPr marL="1828800" algn="l" rtl="0" eaLnBrk="1" fontAlgn="base" hangingPunct="1">
        <a:lnSpc>
          <a:spcPct val="90000"/>
        </a:lnSpc>
        <a:spcBef>
          <a:spcPct val="0"/>
        </a:spcBef>
        <a:spcAft>
          <a:spcPct val="0"/>
        </a:spcAft>
        <a:defRPr sz="4400">
          <a:solidFill>
            <a:schemeClr val="tx1"/>
          </a:solidFill>
          <a:latin typeface="Calibri Light" charset="0"/>
          <a:ea typeface="宋体" charset="0"/>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7170"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Group 3"/>
          <p:cNvGrpSpPr>
            <a:grpSpLocks/>
          </p:cNvGrpSpPr>
          <p:nvPr/>
        </p:nvGrpSpPr>
        <p:grpSpPr bwMode="auto">
          <a:xfrm>
            <a:off x="0" y="6610350"/>
            <a:ext cx="12192000" cy="266700"/>
            <a:chOff x="0" y="0"/>
            <a:chExt cx="12192000" cy="267466"/>
          </a:xfrm>
        </p:grpSpPr>
        <p:sp>
          <p:nvSpPr>
            <p:cNvPr id="7172" name="矩形 3"/>
            <p:cNvSpPr>
              <a:spLocks noChangeArrowheads="1"/>
            </p:cNvSpPr>
            <p:nvPr/>
          </p:nvSpPr>
          <p:spPr bwMode="auto">
            <a:xfrm>
              <a:off x="0" y="76966"/>
              <a:ext cx="12192000" cy="190500"/>
            </a:xfrm>
            <a:prstGeom prst="rect">
              <a:avLst/>
            </a:prstGeom>
            <a:solidFill>
              <a:srgbClr val="EA510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buFont typeface="Arial" charset="0"/>
                <a:defRPr>
                  <a:solidFill>
                    <a:schemeClr val="tx1"/>
                  </a:solidFill>
                  <a:latin typeface="Calibri" charset="0"/>
                  <a:ea typeface="宋体" charset="0"/>
                </a:defRPr>
              </a:lvl6pPr>
              <a:lvl7pPr marL="2971800" indent="-228600" fontAlgn="base">
                <a:spcBef>
                  <a:spcPct val="0"/>
                </a:spcBef>
                <a:spcAft>
                  <a:spcPct val="0"/>
                </a:spcAft>
                <a:buFont typeface="Arial" charset="0"/>
                <a:defRPr>
                  <a:solidFill>
                    <a:schemeClr val="tx1"/>
                  </a:solidFill>
                  <a:latin typeface="Calibri" charset="0"/>
                  <a:ea typeface="宋体" charset="0"/>
                </a:defRPr>
              </a:lvl7pPr>
              <a:lvl8pPr marL="3429000" indent="-228600" fontAlgn="base">
                <a:spcBef>
                  <a:spcPct val="0"/>
                </a:spcBef>
                <a:spcAft>
                  <a:spcPct val="0"/>
                </a:spcAft>
                <a:buFont typeface="Arial" charset="0"/>
                <a:defRPr>
                  <a:solidFill>
                    <a:schemeClr val="tx1"/>
                  </a:solidFill>
                  <a:latin typeface="Calibri" charset="0"/>
                  <a:ea typeface="宋体" charset="0"/>
                </a:defRPr>
              </a:lvl8pPr>
              <a:lvl9pPr marL="3886200" indent="-228600" fontAlgn="base">
                <a:spcBef>
                  <a:spcPct val="0"/>
                </a:spcBef>
                <a:spcAft>
                  <a:spcPct val="0"/>
                </a:spcAft>
                <a:buFont typeface="Arial" charset="0"/>
                <a:defRPr>
                  <a:solidFill>
                    <a:schemeClr val="tx1"/>
                  </a:solidFill>
                  <a:latin typeface="Calibri" charset="0"/>
                  <a:ea typeface="宋体" charset="0"/>
                </a:defRPr>
              </a:lvl9pPr>
            </a:lstStyle>
            <a:p>
              <a:pPr algn="ctr" eaLnBrk="1" hangingPunct="1"/>
              <a:endParaRPr lang="zh-CN" altLang="en-US">
                <a:solidFill>
                  <a:srgbClr val="FFFFFF"/>
                </a:solidFill>
              </a:endParaRPr>
            </a:p>
          </p:txBody>
        </p:sp>
        <p:sp>
          <p:nvSpPr>
            <p:cNvPr id="7173" name="矩形 4"/>
            <p:cNvSpPr>
              <a:spLocks noChangeArrowheads="1"/>
            </p:cNvSpPr>
            <p:nvPr/>
          </p:nvSpPr>
          <p:spPr bwMode="auto">
            <a:xfrm>
              <a:off x="0" y="0"/>
              <a:ext cx="12192000" cy="115832"/>
            </a:xfrm>
            <a:prstGeom prst="rect">
              <a:avLst/>
            </a:prstGeom>
            <a:solidFill>
              <a:srgbClr val="BDD65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buFont typeface="Arial" charset="0"/>
                <a:defRPr>
                  <a:solidFill>
                    <a:schemeClr val="tx1"/>
                  </a:solidFill>
                  <a:latin typeface="Calibri" charset="0"/>
                  <a:ea typeface="宋体" charset="0"/>
                </a:defRPr>
              </a:lvl6pPr>
              <a:lvl7pPr marL="2971800" indent="-228600" fontAlgn="base">
                <a:spcBef>
                  <a:spcPct val="0"/>
                </a:spcBef>
                <a:spcAft>
                  <a:spcPct val="0"/>
                </a:spcAft>
                <a:buFont typeface="Arial" charset="0"/>
                <a:defRPr>
                  <a:solidFill>
                    <a:schemeClr val="tx1"/>
                  </a:solidFill>
                  <a:latin typeface="Calibri" charset="0"/>
                  <a:ea typeface="宋体" charset="0"/>
                </a:defRPr>
              </a:lvl7pPr>
              <a:lvl8pPr marL="3429000" indent="-228600" fontAlgn="base">
                <a:spcBef>
                  <a:spcPct val="0"/>
                </a:spcBef>
                <a:spcAft>
                  <a:spcPct val="0"/>
                </a:spcAft>
                <a:buFont typeface="Arial" charset="0"/>
                <a:defRPr>
                  <a:solidFill>
                    <a:schemeClr val="tx1"/>
                  </a:solidFill>
                  <a:latin typeface="Calibri" charset="0"/>
                  <a:ea typeface="宋体" charset="0"/>
                </a:defRPr>
              </a:lvl8pPr>
              <a:lvl9pPr marL="3886200" indent="-228600" fontAlgn="base">
                <a:spcBef>
                  <a:spcPct val="0"/>
                </a:spcBef>
                <a:spcAft>
                  <a:spcPct val="0"/>
                </a:spcAft>
                <a:buFont typeface="Arial" charset="0"/>
                <a:defRPr>
                  <a:solidFill>
                    <a:schemeClr val="tx1"/>
                  </a:solidFill>
                  <a:latin typeface="Calibri" charset="0"/>
                  <a:ea typeface="宋体" charset="0"/>
                </a:defRPr>
              </a:lvl9pPr>
            </a:lstStyle>
            <a:p>
              <a:pPr algn="ctr" eaLnBrk="1" hangingPunct="1"/>
              <a:endParaRPr lang="zh-CN" altLang="en-US">
                <a:solidFill>
                  <a:srgbClr val="FFFFFF"/>
                </a:solidFill>
              </a:endParaRPr>
            </a:p>
          </p:txBody>
        </p:sp>
      </p:grpSp>
    </p:spTree>
    <p:extLst>
      <p:ext uri="{BB962C8B-B14F-4D97-AF65-F5344CB8AC3E}">
        <p14:creationId xmlns:p14="http://schemas.microsoft.com/office/powerpoint/2010/main" val="99937921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charset="0"/>
          <a:ea typeface="宋体" charset="0"/>
        </a:defRPr>
      </a:lvl2pPr>
      <a:lvl3pPr algn="l" rtl="0" eaLnBrk="1" fontAlgn="base" hangingPunct="1">
        <a:lnSpc>
          <a:spcPct val="90000"/>
        </a:lnSpc>
        <a:spcBef>
          <a:spcPct val="0"/>
        </a:spcBef>
        <a:spcAft>
          <a:spcPct val="0"/>
        </a:spcAft>
        <a:defRPr sz="4400">
          <a:solidFill>
            <a:schemeClr val="tx1"/>
          </a:solidFill>
          <a:latin typeface="Calibri Light" charset="0"/>
          <a:ea typeface="宋体" charset="0"/>
        </a:defRPr>
      </a:lvl3pPr>
      <a:lvl4pPr algn="l" rtl="0" eaLnBrk="1" fontAlgn="base" hangingPunct="1">
        <a:lnSpc>
          <a:spcPct val="90000"/>
        </a:lnSpc>
        <a:spcBef>
          <a:spcPct val="0"/>
        </a:spcBef>
        <a:spcAft>
          <a:spcPct val="0"/>
        </a:spcAft>
        <a:defRPr sz="4400">
          <a:solidFill>
            <a:schemeClr val="tx1"/>
          </a:solidFill>
          <a:latin typeface="Calibri Light" charset="0"/>
          <a:ea typeface="宋体" charset="0"/>
        </a:defRPr>
      </a:lvl4pPr>
      <a:lvl5pPr algn="l" rtl="0" eaLnBrk="1" fontAlgn="base" hangingPunct="1">
        <a:lnSpc>
          <a:spcPct val="90000"/>
        </a:lnSpc>
        <a:spcBef>
          <a:spcPct val="0"/>
        </a:spcBef>
        <a:spcAft>
          <a:spcPct val="0"/>
        </a:spcAft>
        <a:defRPr sz="4400">
          <a:solidFill>
            <a:schemeClr val="tx1"/>
          </a:solidFill>
          <a:latin typeface="Calibri Light" charset="0"/>
          <a:ea typeface="宋体" charset="0"/>
        </a:defRPr>
      </a:lvl5pPr>
      <a:lvl6pPr marL="457200" algn="l" rtl="0" eaLnBrk="1" fontAlgn="base" hangingPunct="1">
        <a:lnSpc>
          <a:spcPct val="90000"/>
        </a:lnSpc>
        <a:spcBef>
          <a:spcPct val="0"/>
        </a:spcBef>
        <a:spcAft>
          <a:spcPct val="0"/>
        </a:spcAft>
        <a:defRPr sz="4400">
          <a:solidFill>
            <a:schemeClr val="tx1"/>
          </a:solidFill>
          <a:latin typeface="Calibri Light" charset="0"/>
          <a:ea typeface="宋体" charset="0"/>
        </a:defRPr>
      </a:lvl6pPr>
      <a:lvl7pPr marL="914400" algn="l" rtl="0" eaLnBrk="1" fontAlgn="base" hangingPunct="1">
        <a:lnSpc>
          <a:spcPct val="90000"/>
        </a:lnSpc>
        <a:spcBef>
          <a:spcPct val="0"/>
        </a:spcBef>
        <a:spcAft>
          <a:spcPct val="0"/>
        </a:spcAft>
        <a:defRPr sz="4400">
          <a:solidFill>
            <a:schemeClr val="tx1"/>
          </a:solidFill>
          <a:latin typeface="Calibri Light" charset="0"/>
          <a:ea typeface="宋体" charset="0"/>
        </a:defRPr>
      </a:lvl7pPr>
      <a:lvl8pPr marL="1371600" algn="l" rtl="0" eaLnBrk="1" fontAlgn="base" hangingPunct="1">
        <a:lnSpc>
          <a:spcPct val="90000"/>
        </a:lnSpc>
        <a:spcBef>
          <a:spcPct val="0"/>
        </a:spcBef>
        <a:spcAft>
          <a:spcPct val="0"/>
        </a:spcAft>
        <a:defRPr sz="4400">
          <a:solidFill>
            <a:schemeClr val="tx1"/>
          </a:solidFill>
          <a:latin typeface="Calibri Light" charset="0"/>
          <a:ea typeface="宋体" charset="0"/>
        </a:defRPr>
      </a:lvl8pPr>
      <a:lvl9pPr marL="1828800" algn="l" rtl="0" eaLnBrk="1" fontAlgn="base" hangingPunct="1">
        <a:lnSpc>
          <a:spcPct val="90000"/>
        </a:lnSpc>
        <a:spcBef>
          <a:spcPct val="0"/>
        </a:spcBef>
        <a:spcAft>
          <a:spcPct val="0"/>
        </a:spcAft>
        <a:defRPr sz="4400">
          <a:solidFill>
            <a:schemeClr val="tx1"/>
          </a:solidFill>
          <a:latin typeface="Calibri Light" charset="0"/>
          <a:ea typeface="宋体" charset="0"/>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7137-3202-4739-B8CE-915FFD074CD6}"/>
              </a:ext>
            </a:extLst>
          </p:cNvPr>
          <p:cNvSpPr>
            <a:spLocks noGrp="1"/>
          </p:cNvSpPr>
          <p:nvPr>
            <p:ph type="ctrTitle"/>
          </p:nvPr>
        </p:nvSpPr>
        <p:spPr>
          <a:xfrm>
            <a:off x="1524000" y="280918"/>
            <a:ext cx="9144000" cy="2058850"/>
          </a:xfrm>
        </p:spPr>
        <p:txBody>
          <a:bodyPr/>
          <a:lstStyle/>
          <a:p>
            <a:r>
              <a:rPr lang="en-US" dirty="0"/>
              <a:t>Crime Data and Spending: NYC</a:t>
            </a:r>
          </a:p>
        </p:txBody>
      </p:sp>
      <p:sp>
        <p:nvSpPr>
          <p:cNvPr id="3" name="Subtitle 2">
            <a:extLst>
              <a:ext uri="{FF2B5EF4-FFF2-40B4-BE49-F238E27FC236}">
                <a16:creationId xmlns:a16="http://schemas.microsoft.com/office/drawing/2014/main" id="{1C848BBB-B005-42E8-AFF7-145E6D819346}"/>
              </a:ext>
            </a:extLst>
          </p:cNvPr>
          <p:cNvSpPr>
            <a:spLocks noGrp="1"/>
          </p:cNvSpPr>
          <p:nvPr>
            <p:ph type="subTitle" idx="1"/>
          </p:nvPr>
        </p:nvSpPr>
        <p:spPr>
          <a:xfrm>
            <a:off x="1524000" y="5931107"/>
            <a:ext cx="9144000" cy="482945"/>
          </a:xfrm>
        </p:spPr>
        <p:txBody>
          <a:bodyPr>
            <a:normAutofit/>
          </a:bodyPr>
          <a:lstStyle/>
          <a:p>
            <a:r>
              <a:rPr lang="en-US" dirty="0"/>
              <a:t>Jeffrey Dean, </a:t>
            </a:r>
            <a:r>
              <a:rPr lang="en-US" dirty="0" err="1"/>
              <a:t>Xiyuan</a:t>
            </a:r>
            <a:r>
              <a:rPr lang="en-US" dirty="0"/>
              <a:t> Zhang</a:t>
            </a:r>
          </a:p>
        </p:txBody>
      </p:sp>
      <p:pic>
        <p:nvPicPr>
          <p:cNvPr id="4" name="Picture 3">
            <a:extLst>
              <a:ext uri="{FF2B5EF4-FFF2-40B4-BE49-F238E27FC236}">
                <a16:creationId xmlns:a16="http://schemas.microsoft.com/office/drawing/2014/main" id="{3BD500FC-9D93-44E5-99F1-1B4069D0A573}"/>
              </a:ext>
            </a:extLst>
          </p:cNvPr>
          <p:cNvPicPr>
            <a:picLocks noChangeAspect="1"/>
          </p:cNvPicPr>
          <p:nvPr/>
        </p:nvPicPr>
        <p:blipFill>
          <a:blip r:embed="rId2"/>
          <a:stretch>
            <a:fillRect/>
          </a:stretch>
        </p:blipFill>
        <p:spPr>
          <a:xfrm>
            <a:off x="3114261" y="2339768"/>
            <a:ext cx="5950225" cy="3359426"/>
          </a:xfrm>
          <a:prstGeom prst="rect">
            <a:avLst/>
          </a:prstGeom>
        </p:spPr>
      </p:pic>
    </p:spTree>
    <p:extLst>
      <p:ext uri="{BB962C8B-B14F-4D97-AF65-F5344CB8AC3E}">
        <p14:creationId xmlns:p14="http://schemas.microsoft.com/office/powerpoint/2010/main" val="2352635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4EC2-B36F-49C1-97C7-029AE385A26C}"/>
              </a:ext>
            </a:extLst>
          </p:cNvPr>
          <p:cNvSpPr>
            <a:spLocks noGrp="1"/>
          </p:cNvSpPr>
          <p:nvPr>
            <p:ph type="title"/>
          </p:nvPr>
        </p:nvSpPr>
        <p:spPr/>
        <p:txBody>
          <a:bodyPr/>
          <a:lstStyle/>
          <a:p>
            <a:pPr algn="ctr"/>
            <a:r>
              <a:rPr lang="en-US" dirty="0"/>
              <a:t>Crime Data </a:t>
            </a:r>
            <a:r>
              <a:rPr lang="en-US" dirty="0" err="1"/>
              <a:t>Descriptives</a:t>
            </a:r>
            <a:endParaRPr lang="en-US" dirty="0"/>
          </a:p>
        </p:txBody>
      </p:sp>
      <p:pic>
        <p:nvPicPr>
          <p:cNvPr id="7" name="Picture 6">
            <a:extLst>
              <a:ext uri="{FF2B5EF4-FFF2-40B4-BE49-F238E27FC236}">
                <a16:creationId xmlns:a16="http://schemas.microsoft.com/office/drawing/2014/main" id="{ED0C8EDB-9FEC-47FD-B6B6-8F30D4191A84}"/>
              </a:ext>
            </a:extLst>
          </p:cNvPr>
          <p:cNvPicPr>
            <a:picLocks noChangeAspect="1"/>
          </p:cNvPicPr>
          <p:nvPr/>
        </p:nvPicPr>
        <p:blipFill>
          <a:blip r:embed="rId2"/>
          <a:stretch>
            <a:fillRect/>
          </a:stretch>
        </p:blipFill>
        <p:spPr>
          <a:xfrm>
            <a:off x="2702460" y="1477488"/>
            <a:ext cx="7105132" cy="5015387"/>
          </a:xfrm>
          <a:prstGeom prst="rect">
            <a:avLst/>
          </a:prstGeom>
        </p:spPr>
      </p:pic>
    </p:spTree>
    <p:extLst>
      <p:ext uri="{BB962C8B-B14F-4D97-AF65-F5344CB8AC3E}">
        <p14:creationId xmlns:p14="http://schemas.microsoft.com/office/powerpoint/2010/main" val="2212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1AE7-6609-48E9-9D68-8A71C3D4798B}"/>
              </a:ext>
            </a:extLst>
          </p:cNvPr>
          <p:cNvSpPr>
            <a:spLocks noGrp="1"/>
          </p:cNvSpPr>
          <p:nvPr>
            <p:ph type="title"/>
          </p:nvPr>
        </p:nvSpPr>
        <p:spPr/>
        <p:txBody>
          <a:bodyPr/>
          <a:lstStyle/>
          <a:p>
            <a:pPr algn="ctr"/>
            <a:r>
              <a:rPr lang="en-US" dirty="0"/>
              <a:t>Crime Data Line Plot</a:t>
            </a:r>
          </a:p>
        </p:txBody>
      </p:sp>
      <p:pic>
        <p:nvPicPr>
          <p:cNvPr id="9" name="Content Placeholder 8">
            <a:extLst>
              <a:ext uri="{FF2B5EF4-FFF2-40B4-BE49-F238E27FC236}">
                <a16:creationId xmlns:a16="http://schemas.microsoft.com/office/drawing/2014/main" id="{FE52FCE9-E54A-43C9-B0EA-F00DDEDC682C}"/>
              </a:ext>
            </a:extLst>
          </p:cNvPr>
          <p:cNvPicPr>
            <a:picLocks noGrp="1" noChangeAspect="1"/>
          </p:cNvPicPr>
          <p:nvPr>
            <p:ph idx="1"/>
          </p:nvPr>
        </p:nvPicPr>
        <p:blipFill>
          <a:blip r:embed="rId2"/>
          <a:stretch>
            <a:fillRect/>
          </a:stretch>
        </p:blipFill>
        <p:spPr>
          <a:xfrm>
            <a:off x="2248078" y="1803780"/>
            <a:ext cx="7695843" cy="4689095"/>
          </a:xfrm>
        </p:spPr>
      </p:pic>
    </p:spTree>
    <p:extLst>
      <p:ext uri="{BB962C8B-B14F-4D97-AF65-F5344CB8AC3E}">
        <p14:creationId xmlns:p14="http://schemas.microsoft.com/office/powerpoint/2010/main" val="1145384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531F-78C6-4BCE-81A0-501B755C161C}"/>
              </a:ext>
            </a:extLst>
          </p:cNvPr>
          <p:cNvSpPr>
            <a:spLocks noGrp="1"/>
          </p:cNvSpPr>
          <p:nvPr>
            <p:ph type="title"/>
          </p:nvPr>
        </p:nvSpPr>
        <p:spPr/>
        <p:txBody>
          <a:bodyPr/>
          <a:lstStyle/>
          <a:p>
            <a:pPr algn="ctr"/>
            <a:r>
              <a:rPr lang="en-US" dirty="0"/>
              <a:t>Crime Data Box Plot</a:t>
            </a:r>
          </a:p>
        </p:txBody>
      </p:sp>
      <p:pic>
        <p:nvPicPr>
          <p:cNvPr id="5" name="Content Placeholder 4">
            <a:extLst>
              <a:ext uri="{FF2B5EF4-FFF2-40B4-BE49-F238E27FC236}">
                <a16:creationId xmlns:a16="http://schemas.microsoft.com/office/drawing/2014/main" id="{E83CAADA-14E2-44A4-93CF-EEEE0C7D5A8A}"/>
              </a:ext>
            </a:extLst>
          </p:cNvPr>
          <p:cNvPicPr>
            <a:picLocks noGrp="1" noChangeAspect="1"/>
          </p:cNvPicPr>
          <p:nvPr>
            <p:ph idx="1"/>
          </p:nvPr>
        </p:nvPicPr>
        <p:blipFill>
          <a:blip r:embed="rId2"/>
          <a:stretch>
            <a:fillRect/>
          </a:stretch>
        </p:blipFill>
        <p:spPr>
          <a:xfrm>
            <a:off x="1663148" y="1690688"/>
            <a:ext cx="8865704" cy="4634782"/>
          </a:xfrm>
        </p:spPr>
      </p:pic>
    </p:spTree>
    <p:extLst>
      <p:ext uri="{BB962C8B-B14F-4D97-AF65-F5344CB8AC3E}">
        <p14:creationId xmlns:p14="http://schemas.microsoft.com/office/powerpoint/2010/main" val="266480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097A-862C-4884-8293-55D8A4B573E6}"/>
              </a:ext>
            </a:extLst>
          </p:cNvPr>
          <p:cNvSpPr>
            <a:spLocks noGrp="1"/>
          </p:cNvSpPr>
          <p:nvPr>
            <p:ph type="title"/>
          </p:nvPr>
        </p:nvSpPr>
        <p:spPr/>
        <p:txBody>
          <a:bodyPr/>
          <a:lstStyle/>
          <a:p>
            <a:pPr algn="ctr"/>
            <a:r>
              <a:rPr lang="en-US" dirty="0"/>
              <a:t>Comparative Plots</a:t>
            </a:r>
          </a:p>
        </p:txBody>
      </p:sp>
      <p:sp>
        <p:nvSpPr>
          <p:cNvPr id="3" name="Content Placeholder 2">
            <a:extLst>
              <a:ext uri="{FF2B5EF4-FFF2-40B4-BE49-F238E27FC236}">
                <a16:creationId xmlns:a16="http://schemas.microsoft.com/office/drawing/2014/main" id="{3DB31B31-921C-4CD8-BDCD-712203E4DAD2}"/>
              </a:ext>
            </a:extLst>
          </p:cNvPr>
          <p:cNvSpPr>
            <a:spLocks noGrp="1"/>
          </p:cNvSpPr>
          <p:nvPr>
            <p:ph idx="1"/>
          </p:nvPr>
        </p:nvSpPr>
        <p:spPr/>
        <p:txBody>
          <a:bodyPr/>
          <a:lstStyle/>
          <a:p>
            <a:r>
              <a:rPr lang="en-US" dirty="0"/>
              <a:t>The following plots are split by agency expenditure and compares to each type of crime.</a:t>
            </a:r>
          </a:p>
          <a:p>
            <a:endParaRPr lang="en-US" dirty="0"/>
          </a:p>
          <a:p>
            <a:r>
              <a:rPr lang="en-US" dirty="0"/>
              <a:t>These plots are useful to support where spending is related to changes in crime, given the fixed period of time 2000-2020.</a:t>
            </a:r>
          </a:p>
          <a:p>
            <a:endParaRPr lang="en-US" dirty="0"/>
          </a:p>
          <a:p>
            <a:r>
              <a:rPr lang="en-US" dirty="0"/>
              <a:t>From the graphs we can support a conclusion using the comparative graphs and we can see any changes in patterns that can occur.</a:t>
            </a:r>
          </a:p>
        </p:txBody>
      </p:sp>
    </p:spTree>
    <p:extLst>
      <p:ext uri="{BB962C8B-B14F-4D97-AF65-F5344CB8AC3E}">
        <p14:creationId xmlns:p14="http://schemas.microsoft.com/office/powerpoint/2010/main" val="285860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881E7-1294-4740-8A10-223CF797C542}"/>
              </a:ext>
            </a:extLst>
          </p:cNvPr>
          <p:cNvSpPr>
            <a:spLocks noGrp="1"/>
          </p:cNvSpPr>
          <p:nvPr>
            <p:ph type="title"/>
          </p:nvPr>
        </p:nvSpPr>
        <p:spPr>
          <a:xfrm>
            <a:off x="838200" y="17216"/>
            <a:ext cx="10515600" cy="907084"/>
          </a:xfrm>
        </p:spPr>
        <p:txBody>
          <a:bodyPr/>
          <a:lstStyle/>
          <a:p>
            <a:pPr algn="ctr"/>
            <a:r>
              <a:rPr lang="en-US" dirty="0"/>
              <a:t>Education Spending vs Crime</a:t>
            </a:r>
          </a:p>
        </p:txBody>
      </p:sp>
      <p:pic>
        <p:nvPicPr>
          <p:cNvPr id="5" name="Content Placeholder 4">
            <a:extLst>
              <a:ext uri="{FF2B5EF4-FFF2-40B4-BE49-F238E27FC236}">
                <a16:creationId xmlns:a16="http://schemas.microsoft.com/office/drawing/2014/main" id="{74C82885-F0C0-4CE8-8CDC-3BD99FA606A8}"/>
              </a:ext>
            </a:extLst>
          </p:cNvPr>
          <p:cNvPicPr>
            <a:picLocks noGrp="1" noChangeAspect="1"/>
          </p:cNvPicPr>
          <p:nvPr>
            <p:ph idx="1"/>
          </p:nvPr>
        </p:nvPicPr>
        <p:blipFill>
          <a:blip r:embed="rId2"/>
          <a:stretch>
            <a:fillRect/>
          </a:stretch>
        </p:blipFill>
        <p:spPr>
          <a:xfrm>
            <a:off x="646449" y="686146"/>
            <a:ext cx="5135643" cy="2980252"/>
          </a:xfrm>
        </p:spPr>
      </p:pic>
      <p:pic>
        <p:nvPicPr>
          <p:cNvPr id="7" name="Picture 6">
            <a:extLst>
              <a:ext uri="{FF2B5EF4-FFF2-40B4-BE49-F238E27FC236}">
                <a16:creationId xmlns:a16="http://schemas.microsoft.com/office/drawing/2014/main" id="{198F3811-4CB5-4915-9B9B-B4CA75149373}"/>
              </a:ext>
            </a:extLst>
          </p:cNvPr>
          <p:cNvPicPr>
            <a:picLocks noChangeAspect="1"/>
          </p:cNvPicPr>
          <p:nvPr/>
        </p:nvPicPr>
        <p:blipFill>
          <a:blip r:embed="rId3"/>
          <a:stretch>
            <a:fillRect/>
          </a:stretch>
        </p:blipFill>
        <p:spPr>
          <a:xfrm>
            <a:off x="628334" y="3744445"/>
            <a:ext cx="5144701" cy="2884304"/>
          </a:xfrm>
          <a:prstGeom prst="rect">
            <a:avLst/>
          </a:prstGeom>
        </p:spPr>
      </p:pic>
      <p:pic>
        <p:nvPicPr>
          <p:cNvPr id="9" name="Picture 8">
            <a:extLst>
              <a:ext uri="{FF2B5EF4-FFF2-40B4-BE49-F238E27FC236}">
                <a16:creationId xmlns:a16="http://schemas.microsoft.com/office/drawing/2014/main" id="{B2DB4B51-29C4-4F04-A6E7-DBDCE419731F}"/>
              </a:ext>
            </a:extLst>
          </p:cNvPr>
          <p:cNvPicPr>
            <a:picLocks noChangeAspect="1"/>
          </p:cNvPicPr>
          <p:nvPr/>
        </p:nvPicPr>
        <p:blipFill>
          <a:blip r:embed="rId4"/>
          <a:stretch>
            <a:fillRect/>
          </a:stretch>
        </p:blipFill>
        <p:spPr>
          <a:xfrm>
            <a:off x="5782092" y="1801425"/>
            <a:ext cx="5781099" cy="3385172"/>
          </a:xfrm>
          <a:prstGeom prst="rect">
            <a:avLst/>
          </a:prstGeom>
        </p:spPr>
      </p:pic>
    </p:spTree>
    <p:extLst>
      <p:ext uri="{BB962C8B-B14F-4D97-AF65-F5344CB8AC3E}">
        <p14:creationId xmlns:p14="http://schemas.microsoft.com/office/powerpoint/2010/main" val="3389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7441-C5C8-4E1D-93BC-8511F204925A}"/>
              </a:ext>
            </a:extLst>
          </p:cNvPr>
          <p:cNvSpPr>
            <a:spLocks noGrp="1"/>
          </p:cNvSpPr>
          <p:nvPr>
            <p:ph type="title"/>
          </p:nvPr>
        </p:nvSpPr>
        <p:spPr>
          <a:xfrm>
            <a:off x="838200" y="95387"/>
            <a:ext cx="10515600" cy="1325563"/>
          </a:xfrm>
        </p:spPr>
        <p:txBody>
          <a:bodyPr/>
          <a:lstStyle/>
          <a:p>
            <a:pPr algn="ctr"/>
            <a:r>
              <a:rPr lang="en-US" dirty="0"/>
              <a:t>City University Spending vs Crime</a:t>
            </a:r>
          </a:p>
        </p:txBody>
      </p:sp>
      <p:pic>
        <p:nvPicPr>
          <p:cNvPr id="5" name="Picture 4">
            <a:extLst>
              <a:ext uri="{FF2B5EF4-FFF2-40B4-BE49-F238E27FC236}">
                <a16:creationId xmlns:a16="http://schemas.microsoft.com/office/drawing/2014/main" id="{35661937-B122-41F1-A249-A799E6708322}"/>
              </a:ext>
            </a:extLst>
          </p:cNvPr>
          <p:cNvPicPr>
            <a:picLocks noChangeAspect="1"/>
          </p:cNvPicPr>
          <p:nvPr/>
        </p:nvPicPr>
        <p:blipFill>
          <a:blip r:embed="rId2"/>
          <a:stretch>
            <a:fillRect/>
          </a:stretch>
        </p:blipFill>
        <p:spPr>
          <a:xfrm>
            <a:off x="542924" y="870035"/>
            <a:ext cx="5274780" cy="2930277"/>
          </a:xfrm>
          <a:prstGeom prst="rect">
            <a:avLst/>
          </a:prstGeom>
        </p:spPr>
      </p:pic>
      <p:pic>
        <p:nvPicPr>
          <p:cNvPr id="7" name="Picture 6">
            <a:extLst>
              <a:ext uri="{FF2B5EF4-FFF2-40B4-BE49-F238E27FC236}">
                <a16:creationId xmlns:a16="http://schemas.microsoft.com/office/drawing/2014/main" id="{F4BD8078-104E-4F41-BF09-7B56EB16F117}"/>
              </a:ext>
            </a:extLst>
          </p:cNvPr>
          <p:cNvPicPr>
            <a:picLocks noChangeAspect="1"/>
          </p:cNvPicPr>
          <p:nvPr/>
        </p:nvPicPr>
        <p:blipFill>
          <a:blip r:embed="rId3"/>
          <a:stretch>
            <a:fillRect/>
          </a:stretch>
        </p:blipFill>
        <p:spPr>
          <a:xfrm>
            <a:off x="542924" y="3800311"/>
            <a:ext cx="5280550" cy="2930273"/>
          </a:xfrm>
          <a:prstGeom prst="rect">
            <a:avLst/>
          </a:prstGeom>
        </p:spPr>
      </p:pic>
      <p:pic>
        <p:nvPicPr>
          <p:cNvPr id="9" name="Picture 8">
            <a:extLst>
              <a:ext uri="{FF2B5EF4-FFF2-40B4-BE49-F238E27FC236}">
                <a16:creationId xmlns:a16="http://schemas.microsoft.com/office/drawing/2014/main" id="{5A28EEEA-7EDF-4EEC-99FE-8A79E17E5E1A}"/>
              </a:ext>
            </a:extLst>
          </p:cNvPr>
          <p:cNvPicPr>
            <a:picLocks noChangeAspect="1"/>
          </p:cNvPicPr>
          <p:nvPr/>
        </p:nvPicPr>
        <p:blipFill>
          <a:blip r:embed="rId4"/>
          <a:stretch>
            <a:fillRect/>
          </a:stretch>
        </p:blipFill>
        <p:spPr>
          <a:xfrm>
            <a:off x="5817704" y="2027417"/>
            <a:ext cx="5676838" cy="3545785"/>
          </a:xfrm>
          <a:prstGeom prst="rect">
            <a:avLst/>
          </a:prstGeom>
        </p:spPr>
      </p:pic>
    </p:spTree>
    <p:extLst>
      <p:ext uri="{BB962C8B-B14F-4D97-AF65-F5344CB8AC3E}">
        <p14:creationId xmlns:p14="http://schemas.microsoft.com/office/powerpoint/2010/main" val="334091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9E1D-A0DC-42EA-9DBB-8A569CAB7FDE}"/>
              </a:ext>
            </a:extLst>
          </p:cNvPr>
          <p:cNvSpPr>
            <a:spLocks noGrp="1"/>
          </p:cNvSpPr>
          <p:nvPr>
            <p:ph type="title"/>
          </p:nvPr>
        </p:nvSpPr>
        <p:spPr>
          <a:xfrm>
            <a:off x="838199" y="115197"/>
            <a:ext cx="10515600" cy="1325563"/>
          </a:xfrm>
        </p:spPr>
        <p:txBody>
          <a:bodyPr/>
          <a:lstStyle/>
          <a:p>
            <a:pPr algn="ctr"/>
            <a:r>
              <a:rPr lang="en-US" dirty="0"/>
              <a:t>Police Spending vs Crime</a:t>
            </a:r>
          </a:p>
        </p:txBody>
      </p:sp>
      <p:pic>
        <p:nvPicPr>
          <p:cNvPr id="5" name="Picture 4">
            <a:extLst>
              <a:ext uri="{FF2B5EF4-FFF2-40B4-BE49-F238E27FC236}">
                <a16:creationId xmlns:a16="http://schemas.microsoft.com/office/drawing/2014/main" id="{F6658A3C-29D2-4CC5-A008-EBC821A0EEE8}"/>
              </a:ext>
            </a:extLst>
          </p:cNvPr>
          <p:cNvPicPr>
            <a:picLocks noChangeAspect="1"/>
          </p:cNvPicPr>
          <p:nvPr/>
        </p:nvPicPr>
        <p:blipFill>
          <a:blip r:embed="rId2"/>
          <a:stretch>
            <a:fillRect/>
          </a:stretch>
        </p:blipFill>
        <p:spPr>
          <a:xfrm>
            <a:off x="628339" y="704536"/>
            <a:ext cx="5300871" cy="2920292"/>
          </a:xfrm>
          <a:prstGeom prst="rect">
            <a:avLst/>
          </a:prstGeom>
        </p:spPr>
      </p:pic>
      <p:pic>
        <p:nvPicPr>
          <p:cNvPr id="7" name="Picture 6">
            <a:extLst>
              <a:ext uri="{FF2B5EF4-FFF2-40B4-BE49-F238E27FC236}">
                <a16:creationId xmlns:a16="http://schemas.microsoft.com/office/drawing/2014/main" id="{75F75247-B8C1-4E84-9C94-17397E0D5826}"/>
              </a:ext>
            </a:extLst>
          </p:cNvPr>
          <p:cNvPicPr>
            <a:picLocks noChangeAspect="1"/>
          </p:cNvPicPr>
          <p:nvPr/>
        </p:nvPicPr>
        <p:blipFill>
          <a:blip r:embed="rId3"/>
          <a:stretch>
            <a:fillRect/>
          </a:stretch>
        </p:blipFill>
        <p:spPr>
          <a:xfrm>
            <a:off x="628338" y="3624826"/>
            <a:ext cx="5304863" cy="3000823"/>
          </a:xfrm>
          <a:prstGeom prst="rect">
            <a:avLst/>
          </a:prstGeom>
        </p:spPr>
      </p:pic>
      <p:pic>
        <p:nvPicPr>
          <p:cNvPr id="9" name="Picture 8">
            <a:extLst>
              <a:ext uri="{FF2B5EF4-FFF2-40B4-BE49-F238E27FC236}">
                <a16:creationId xmlns:a16="http://schemas.microsoft.com/office/drawing/2014/main" id="{1BACB314-9FE2-4A19-9CD2-FF73F85A76ED}"/>
              </a:ext>
            </a:extLst>
          </p:cNvPr>
          <p:cNvPicPr>
            <a:picLocks noChangeAspect="1"/>
          </p:cNvPicPr>
          <p:nvPr/>
        </p:nvPicPr>
        <p:blipFill>
          <a:blip r:embed="rId4"/>
          <a:stretch>
            <a:fillRect/>
          </a:stretch>
        </p:blipFill>
        <p:spPr>
          <a:xfrm>
            <a:off x="5929210" y="1836788"/>
            <a:ext cx="5583236" cy="3576076"/>
          </a:xfrm>
          <a:prstGeom prst="rect">
            <a:avLst/>
          </a:prstGeom>
        </p:spPr>
      </p:pic>
    </p:spTree>
    <p:extLst>
      <p:ext uri="{BB962C8B-B14F-4D97-AF65-F5344CB8AC3E}">
        <p14:creationId xmlns:p14="http://schemas.microsoft.com/office/powerpoint/2010/main" val="4079137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A9F03-A91F-47EC-B6E7-FE8B93362CE8}"/>
              </a:ext>
            </a:extLst>
          </p:cNvPr>
          <p:cNvSpPr>
            <a:spLocks noGrp="1"/>
          </p:cNvSpPr>
          <p:nvPr>
            <p:ph type="title"/>
          </p:nvPr>
        </p:nvSpPr>
        <p:spPr>
          <a:xfrm>
            <a:off x="838200" y="0"/>
            <a:ext cx="10515600" cy="1325563"/>
          </a:xfrm>
        </p:spPr>
        <p:txBody>
          <a:bodyPr/>
          <a:lstStyle/>
          <a:p>
            <a:pPr algn="ctr"/>
            <a:r>
              <a:rPr lang="en-US" dirty="0"/>
              <a:t>Youth and Community Spending vs Crime</a:t>
            </a:r>
          </a:p>
        </p:txBody>
      </p:sp>
      <p:pic>
        <p:nvPicPr>
          <p:cNvPr id="5" name="Picture 4">
            <a:extLst>
              <a:ext uri="{FF2B5EF4-FFF2-40B4-BE49-F238E27FC236}">
                <a16:creationId xmlns:a16="http://schemas.microsoft.com/office/drawing/2014/main" id="{8639596F-7543-4FD6-B24A-E52620EC5270}"/>
              </a:ext>
            </a:extLst>
          </p:cNvPr>
          <p:cNvPicPr>
            <a:picLocks noChangeAspect="1"/>
          </p:cNvPicPr>
          <p:nvPr/>
        </p:nvPicPr>
        <p:blipFill>
          <a:blip r:embed="rId2"/>
          <a:stretch>
            <a:fillRect/>
          </a:stretch>
        </p:blipFill>
        <p:spPr>
          <a:xfrm>
            <a:off x="494998" y="662781"/>
            <a:ext cx="5601002" cy="3056722"/>
          </a:xfrm>
          <a:prstGeom prst="rect">
            <a:avLst/>
          </a:prstGeom>
        </p:spPr>
      </p:pic>
      <p:pic>
        <p:nvPicPr>
          <p:cNvPr id="7" name="Picture 6">
            <a:extLst>
              <a:ext uri="{FF2B5EF4-FFF2-40B4-BE49-F238E27FC236}">
                <a16:creationId xmlns:a16="http://schemas.microsoft.com/office/drawing/2014/main" id="{5A9E1F97-DF71-44E6-BACD-1273BB7AC2BD}"/>
              </a:ext>
            </a:extLst>
          </p:cNvPr>
          <p:cNvPicPr>
            <a:picLocks noChangeAspect="1"/>
          </p:cNvPicPr>
          <p:nvPr/>
        </p:nvPicPr>
        <p:blipFill>
          <a:blip r:embed="rId3"/>
          <a:stretch>
            <a:fillRect/>
          </a:stretch>
        </p:blipFill>
        <p:spPr>
          <a:xfrm>
            <a:off x="494998" y="3719503"/>
            <a:ext cx="5601002" cy="3053330"/>
          </a:xfrm>
          <a:prstGeom prst="rect">
            <a:avLst/>
          </a:prstGeom>
        </p:spPr>
      </p:pic>
      <p:pic>
        <p:nvPicPr>
          <p:cNvPr id="9" name="Picture 8">
            <a:extLst>
              <a:ext uri="{FF2B5EF4-FFF2-40B4-BE49-F238E27FC236}">
                <a16:creationId xmlns:a16="http://schemas.microsoft.com/office/drawing/2014/main" id="{1CB691EE-5785-4DB0-BB7F-DDCA87DB11AA}"/>
              </a:ext>
            </a:extLst>
          </p:cNvPr>
          <p:cNvPicPr>
            <a:picLocks noChangeAspect="1"/>
          </p:cNvPicPr>
          <p:nvPr/>
        </p:nvPicPr>
        <p:blipFill>
          <a:blip r:embed="rId4"/>
          <a:stretch>
            <a:fillRect/>
          </a:stretch>
        </p:blipFill>
        <p:spPr>
          <a:xfrm>
            <a:off x="6096000" y="1786463"/>
            <a:ext cx="5806190" cy="3399167"/>
          </a:xfrm>
          <a:prstGeom prst="rect">
            <a:avLst/>
          </a:prstGeom>
        </p:spPr>
      </p:pic>
    </p:spTree>
    <p:extLst>
      <p:ext uri="{BB962C8B-B14F-4D97-AF65-F5344CB8AC3E}">
        <p14:creationId xmlns:p14="http://schemas.microsoft.com/office/powerpoint/2010/main" val="419905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DCDA5-784C-4EC9-AE49-B1CBCAA6D240}"/>
              </a:ext>
            </a:extLst>
          </p:cNvPr>
          <p:cNvSpPr>
            <a:spLocks noGrp="1"/>
          </p:cNvSpPr>
          <p:nvPr>
            <p:ph type="title"/>
          </p:nvPr>
        </p:nvSpPr>
        <p:spPr/>
        <p:txBody>
          <a:bodyPr/>
          <a:lstStyle/>
          <a:p>
            <a:pPr algn="ctr"/>
            <a:r>
              <a:rPr lang="en-US" dirty="0"/>
              <a:t>Social Services Spending vs Crime</a:t>
            </a:r>
          </a:p>
        </p:txBody>
      </p:sp>
      <p:pic>
        <p:nvPicPr>
          <p:cNvPr id="5" name="Picture 4">
            <a:extLst>
              <a:ext uri="{FF2B5EF4-FFF2-40B4-BE49-F238E27FC236}">
                <a16:creationId xmlns:a16="http://schemas.microsoft.com/office/drawing/2014/main" id="{D290CE75-FC99-498F-B87C-252309E7712F}"/>
              </a:ext>
            </a:extLst>
          </p:cNvPr>
          <p:cNvPicPr>
            <a:picLocks noChangeAspect="1"/>
          </p:cNvPicPr>
          <p:nvPr/>
        </p:nvPicPr>
        <p:blipFill>
          <a:blip r:embed="rId2"/>
          <a:stretch>
            <a:fillRect/>
          </a:stretch>
        </p:blipFill>
        <p:spPr>
          <a:xfrm>
            <a:off x="413689" y="944379"/>
            <a:ext cx="5279749" cy="2863429"/>
          </a:xfrm>
          <a:prstGeom prst="rect">
            <a:avLst/>
          </a:prstGeom>
        </p:spPr>
      </p:pic>
      <p:pic>
        <p:nvPicPr>
          <p:cNvPr id="7" name="Picture 6">
            <a:extLst>
              <a:ext uri="{FF2B5EF4-FFF2-40B4-BE49-F238E27FC236}">
                <a16:creationId xmlns:a16="http://schemas.microsoft.com/office/drawing/2014/main" id="{D7820E92-9C0E-471D-B171-B280EB710D52}"/>
              </a:ext>
            </a:extLst>
          </p:cNvPr>
          <p:cNvPicPr>
            <a:picLocks noChangeAspect="1"/>
          </p:cNvPicPr>
          <p:nvPr/>
        </p:nvPicPr>
        <p:blipFill>
          <a:blip r:embed="rId3"/>
          <a:stretch>
            <a:fillRect/>
          </a:stretch>
        </p:blipFill>
        <p:spPr>
          <a:xfrm>
            <a:off x="413689" y="3807807"/>
            <a:ext cx="5279749" cy="2997725"/>
          </a:xfrm>
          <a:prstGeom prst="rect">
            <a:avLst/>
          </a:prstGeom>
        </p:spPr>
      </p:pic>
      <p:pic>
        <p:nvPicPr>
          <p:cNvPr id="9" name="Picture 8">
            <a:extLst>
              <a:ext uri="{FF2B5EF4-FFF2-40B4-BE49-F238E27FC236}">
                <a16:creationId xmlns:a16="http://schemas.microsoft.com/office/drawing/2014/main" id="{2F134DA5-3355-44F2-B379-2C98499CE0F5}"/>
              </a:ext>
            </a:extLst>
          </p:cNvPr>
          <p:cNvPicPr>
            <a:picLocks noChangeAspect="1"/>
          </p:cNvPicPr>
          <p:nvPr/>
        </p:nvPicPr>
        <p:blipFill>
          <a:blip r:embed="rId4"/>
          <a:stretch>
            <a:fillRect/>
          </a:stretch>
        </p:blipFill>
        <p:spPr>
          <a:xfrm>
            <a:off x="5693438" y="1985129"/>
            <a:ext cx="6233506" cy="3426320"/>
          </a:xfrm>
          <a:prstGeom prst="rect">
            <a:avLst/>
          </a:prstGeom>
        </p:spPr>
      </p:pic>
    </p:spTree>
    <p:extLst>
      <p:ext uri="{BB962C8B-B14F-4D97-AF65-F5344CB8AC3E}">
        <p14:creationId xmlns:p14="http://schemas.microsoft.com/office/powerpoint/2010/main" val="992203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992E-4BF6-4D7B-87CD-9FDB1AC2D688}"/>
              </a:ext>
            </a:extLst>
          </p:cNvPr>
          <p:cNvSpPr>
            <a:spLocks noGrp="1"/>
          </p:cNvSpPr>
          <p:nvPr>
            <p:ph type="title"/>
          </p:nvPr>
        </p:nvSpPr>
        <p:spPr/>
        <p:txBody>
          <a:bodyPr/>
          <a:lstStyle/>
          <a:p>
            <a:pPr algn="ctr"/>
            <a:r>
              <a:rPr lang="en-US" dirty="0"/>
              <a:t>Conclusions</a:t>
            </a:r>
          </a:p>
        </p:txBody>
      </p:sp>
      <p:sp>
        <p:nvSpPr>
          <p:cNvPr id="3" name="Content Placeholder 2">
            <a:extLst>
              <a:ext uri="{FF2B5EF4-FFF2-40B4-BE49-F238E27FC236}">
                <a16:creationId xmlns:a16="http://schemas.microsoft.com/office/drawing/2014/main" id="{0225D043-822A-4F8F-9DA3-DEE192BD38C7}"/>
              </a:ext>
            </a:extLst>
          </p:cNvPr>
          <p:cNvSpPr>
            <a:spLocks noGrp="1"/>
          </p:cNvSpPr>
          <p:nvPr>
            <p:ph idx="1"/>
          </p:nvPr>
        </p:nvSpPr>
        <p:spPr/>
        <p:txBody>
          <a:bodyPr>
            <a:normAutofit fontScale="92500" lnSpcReduction="10000"/>
          </a:bodyPr>
          <a:lstStyle/>
          <a:p>
            <a:r>
              <a:rPr lang="en-US" dirty="0"/>
              <a:t>Given the visuals and information graphics provided, we can support that there is a relationship between spending and crime levels.  </a:t>
            </a:r>
          </a:p>
          <a:p>
            <a:endParaRPr lang="en-US" dirty="0"/>
          </a:p>
          <a:p>
            <a:r>
              <a:rPr lang="en-US" dirty="0"/>
              <a:t>The data supports spending has grown rapidly over the time period, while the levels of crime have all fallen over time.  This could mean higher spending on students for education and heightened police activity has reduced the number of crimes being actioned.  The only exception is murder, where over the last few years the murder rate has grown.  These conclusions are correlations but don’t necessarily mean a causation in practice.  The city could spend and get little results, while a confounding reason could be causing reduced crime.  However it seems likely spending has made a significant impact on reducing the level of crime activity.  </a:t>
            </a:r>
          </a:p>
        </p:txBody>
      </p:sp>
    </p:spTree>
    <p:extLst>
      <p:ext uri="{BB962C8B-B14F-4D97-AF65-F5344CB8AC3E}">
        <p14:creationId xmlns:p14="http://schemas.microsoft.com/office/powerpoint/2010/main" val="2732534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30D6B-CD3C-4843-8796-F65B6CD14931}"/>
              </a:ext>
            </a:extLst>
          </p:cNvPr>
          <p:cNvSpPr>
            <a:spLocks noGrp="1"/>
          </p:cNvSpPr>
          <p:nvPr>
            <p:ph type="title"/>
          </p:nvPr>
        </p:nvSpPr>
        <p:spPr/>
        <p:txBody>
          <a:bodyPr/>
          <a:lstStyle/>
          <a:p>
            <a:pPr algn="ctr"/>
            <a:r>
              <a:rPr lang="en-US" dirty="0"/>
              <a:t>Background Context</a:t>
            </a:r>
          </a:p>
        </p:txBody>
      </p:sp>
      <p:sp>
        <p:nvSpPr>
          <p:cNvPr id="3" name="Content Placeholder 2">
            <a:extLst>
              <a:ext uri="{FF2B5EF4-FFF2-40B4-BE49-F238E27FC236}">
                <a16:creationId xmlns:a16="http://schemas.microsoft.com/office/drawing/2014/main" id="{E3CBE6E9-37D8-4F82-9C8A-853050AD178A}"/>
              </a:ext>
            </a:extLst>
          </p:cNvPr>
          <p:cNvSpPr>
            <a:spLocks noGrp="1"/>
          </p:cNvSpPr>
          <p:nvPr>
            <p:ph idx="1"/>
          </p:nvPr>
        </p:nvSpPr>
        <p:spPr/>
        <p:txBody>
          <a:bodyPr>
            <a:normAutofit fontScale="85000" lnSpcReduction="20000"/>
          </a:bodyPr>
          <a:lstStyle/>
          <a:p>
            <a:r>
              <a:rPr lang="en-US" dirty="0"/>
              <a:t>In the wake of the Covid-19 pandemic, there is a focus on governments to raise spending, with places like New York City already at a historical level of spending.  But with this level of spending, is there a notable improvement to quality of life given the cost? </a:t>
            </a:r>
          </a:p>
          <a:p>
            <a:endParaRPr lang="en-US" dirty="0"/>
          </a:p>
          <a:p>
            <a:endParaRPr lang="en-US" dirty="0"/>
          </a:p>
          <a:p>
            <a:r>
              <a:rPr lang="en-US" dirty="0"/>
              <a:t>NYC has worked to improve quality of life and specifically to reduce levels of crime in the city.  So we sought to see if there is a historical relationship between higher spending and changes in level of different types of crimes.  </a:t>
            </a:r>
          </a:p>
          <a:p>
            <a:endParaRPr lang="en-US" dirty="0"/>
          </a:p>
          <a:p>
            <a:endParaRPr lang="en-US" dirty="0"/>
          </a:p>
          <a:p>
            <a:r>
              <a:rPr lang="en-US" dirty="0"/>
              <a:t>Our question becomes: do higher spending levels in key agency spending have a relationship to levels of crime over the time period 2000-2020?</a:t>
            </a:r>
          </a:p>
        </p:txBody>
      </p:sp>
    </p:spTree>
    <p:extLst>
      <p:ext uri="{BB962C8B-B14F-4D97-AF65-F5344CB8AC3E}">
        <p14:creationId xmlns:p14="http://schemas.microsoft.com/office/powerpoint/2010/main" val="213613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78103-DC18-453E-8BF0-C737070A9542}"/>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EC873282-53BD-4A77-8CBB-19F50A7A6C01}"/>
              </a:ext>
            </a:extLst>
          </p:cNvPr>
          <p:cNvSpPr>
            <a:spLocks noGrp="1"/>
          </p:cNvSpPr>
          <p:nvPr>
            <p:ph idx="1"/>
          </p:nvPr>
        </p:nvSpPr>
        <p:spPr>
          <a:xfrm>
            <a:off x="1010478" y="5986117"/>
            <a:ext cx="10515600" cy="506758"/>
          </a:xfrm>
        </p:spPr>
        <p:txBody>
          <a:bodyPr/>
          <a:lstStyle/>
          <a:p>
            <a:pPr marL="0" indent="0" algn="ctr">
              <a:buNone/>
            </a:pPr>
            <a:r>
              <a:rPr lang="en-US" dirty="0"/>
              <a:t>Any questions or concerns?</a:t>
            </a:r>
          </a:p>
        </p:txBody>
      </p:sp>
      <p:pic>
        <p:nvPicPr>
          <p:cNvPr id="5" name="Picture 4">
            <a:extLst>
              <a:ext uri="{FF2B5EF4-FFF2-40B4-BE49-F238E27FC236}">
                <a16:creationId xmlns:a16="http://schemas.microsoft.com/office/drawing/2014/main" id="{33E68975-BE61-4050-8B7A-D7336AD91585}"/>
              </a:ext>
            </a:extLst>
          </p:cNvPr>
          <p:cNvPicPr>
            <a:picLocks noChangeAspect="1"/>
          </p:cNvPicPr>
          <p:nvPr/>
        </p:nvPicPr>
        <p:blipFill>
          <a:blip r:embed="rId2"/>
          <a:stretch>
            <a:fillRect/>
          </a:stretch>
        </p:blipFill>
        <p:spPr>
          <a:xfrm>
            <a:off x="3513896" y="1892369"/>
            <a:ext cx="5164207" cy="3418705"/>
          </a:xfrm>
          <a:prstGeom prst="rect">
            <a:avLst/>
          </a:prstGeom>
        </p:spPr>
      </p:pic>
    </p:spTree>
    <p:extLst>
      <p:ext uri="{BB962C8B-B14F-4D97-AF65-F5344CB8AC3E}">
        <p14:creationId xmlns:p14="http://schemas.microsoft.com/office/powerpoint/2010/main" val="1246161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BB51-B617-4C93-84F0-B7FEB023AE80}"/>
              </a:ext>
            </a:extLst>
          </p:cNvPr>
          <p:cNvSpPr>
            <a:spLocks noGrp="1"/>
          </p:cNvSpPr>
          <p:nvPr>
            <p:ph type="title"/>
          </p:nvPr>
        </p:nvSpPr>
        <p:spPr/>
        <p:txBody>
          <a:bodyPr/>
          <a:lstStyle/>
          <a:p>
            <a:pPr algn="ctr"/>
            <a:r>
              <a:rPr lang="en-US" dirty="0"/>
              <a:t>Sources Used </a:t>
            </a:r>
          </a:p>
        </p:txBody>
      </p:sp>
      <p:sp>
        <p:nvSpPr>
          <p:cNvPr id="3" name="Content Placeholder 2">
            <a:extLst>
              <a:ext uri="{FF2B5EF4-FFF2-40B4-BE49-F238E27FC236}">
                <a16:creationId xmlns:a16="http://schemas.microsoft.com/office/drawing/2014/main" id="{3E15C321-AEBF-4B47-990A-EE7BE307CCA7}"/>
              </a:ext>
            </a:extLst>
          </p:cNvPr>
          <p:cNvSpPr>
            <a:spLocks noGrp="1"/>
          </p:cNvSpPr>
          <p:nvPr>
            <p:ph idx="1"/>
          </p:nvPr>
        </p:nvSpPr>
        <p:spPr>
          <a:xfrm>
            <a:off x="838200" y="1852194"/>
            <a:ext cx="10515600" cy="4351338"/>
          </a:xfrm>
        </p:spPr>
        <p:txBody>
          <a:bodyPr/>
          <a:lstStyle/>
          <a:p>
            <a:pPr marL="0" indent="0">
              <a:buNone/>
            </a:pPr>
            <a:r>
              <a:rPr lang="en-US" dirty="0"/>
              <a:t>Agency Expenditure Data:</a:t>
            </a:r>
          </a:p>
          <a:p>
            <a:pPr marL="0" indent="0">
              <a:buNone/>
            </a:pPr>
            <a:r>
              <a:rPr lang="en-US" sz="2000" dirty="0"/>
              <a:t>https://comptroller.nyc.gov/wp-content/uploads/2020/10/7-General-and-Capital-Fund-Detailed-Schedules-of-Revenues-and-Expenditures-2020.pdf</a:t>
            </a:r>
          </a:p>
          <a:p>
            <a:pPr marL="0" indent="0">
              <a:buNone/>
            </a:pPr>
            <a:endParaRPr lang="en-US" dirty="0"/>
          </a:p>
          <a:p>
            <a:pPr marL="0" indent="0">
              <a:buNone/>
            </a:pPr>
            <a:r>
              <a:rPr lang="en-US" dirty="0"/>
              <a:t>Crime Data:</a:t>
            </a:r>
          </a:p>
        </p:txBody>
      </p:sp>
      <p:pic>
        <p:nvPicPr>
          <p:cNvPr id="5" name="Picture 4">
            <a:extLst>
              <a:ext uri="{FF2B5EF4-FFF2-40B4-BE49-F238E27FC236}">
                <a16:creationId xmlns:a16="http://schemas.microsoft.com/office/drawing/2014/main" id="{42D748A8-EFE3-40E6-A213-DC4A441DB6B6}"/>
              </a:ext>
            </a:extLst>
          </p:cNvPr>
          <p:cNvPicPr>
            <a:picLocks noChangeAspect="1"/>
          </p:cNvPicPr>
          <p:nvPr/>
        </p:nvPicPr>
        <p:blipFill>
          <a:blip r:embed="rId2"/>
          <a:stretch>
            <a:fillRect/>
          </a:stretch>
        </p:blipFill>
        <p:spPr>
          <a:xfrm>
            <a:off x="993911" y="4367836"/>
            <a:ext cx="9912627" cy="877561"/>
          </a:xfrm>
          <a:prstGeom prst="rect">
            <a:avLst/>
          </a:prstGeom>
        </p:spPr>
      </p:pic>
    </p:spTree>
    <p:extLst>
      <p:ext uri="{BB962C8B-B14F-4D97-AF65-F5344CB8AC3E}">
        <p14:creationId xmlns:p14="http://schemas.microsoft.com/office/powerpoint/2010/main" val="31384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EA09-5264-4A12-AD96-258F58BDBA83}"/>
              </a:ext>
            </a:extLst>
          </p:cNvPr>
          <p:cNvSpPr>
            <a:spLocks noGrp="1"/>
          </p:cNvSpPr>
          <p:nvPr>
            <p:ph type="title"/>
          </p:nvPr>
        </p:nvSpPr>
        <p:spPr/>
        <p:txBody>
          <a:bodyPr/>
          <a:lstStyle/>
          <a:p>
            <a:pPr algn="ctr"/>
            <a:r>
              <a:rPr lang="en-US" dirty="0"/>
              <a:t>Data Measurement</a:t>
            </a:r>
          </a:p>
        </p:txBody>
      </p:sp>
      <p:sp>
        <p:nvSpPr>
          <p:cNvPr id="3" name="Content Placeholder 2">
            <a:extLst>
              <a:ext uri="{FF2B5EF4-FFF2-40B4-BE49-F238E27FC236}">
                <a16:creationId xmlns:a16="http://schemas.microsoft.com/office/drawing/2014/main" id="{9AE63A84-8B7A-4E45-ADC2-AD853D96B4F9}"/>
              </a:ext>
            </a:extLst>
          </p:cNvPr>
          <p:cNvSpPr>
            <a:spLocks noGrp="1"/>
          </p:cNvSpPr>
          <p:nvPr>
            <p:ph idx="1"/>
          </p:nvPr>
        </p:nvSpPr>
        <p:spPr/>
        <p:txBody>
          <a:bodyPr>
            <a:normAutofit/>
          </a:bodyPr>
          <a:lstStyle/>
          <a:p>
            <a:r>
              <a:rPr lang="en-US" dirty="0"/>
              <a:t>The data used compares two sets of information from official sources for the City of New York</a:t>
            </a:r>
          </a:p>
          <a:p>
            <a:endParaRPr lang="en-US" dirty="0"/>
          </a:p>
          <a:p>
            <a:r>
              <a:rPr lang="en-US" dirty="0"/>
              <a:t>Agency Expenditures: Education, City University, Police (NYPD), Youth and Community Development, and Social Services </a:t>
            </a:r>
          </a:p>
          <a:p>
            <a:endParaRPr lang="en-US" dirty="0"/>
          </a:p>
          <a:p>
            <a:endParaRPr lang="en-US" dirty="0"/>
          </a:p>
          <a:p>
            <a:r>
              <a:rPr lang="en-US" dirty="0"/>
              <a:t>Crime Data: Murder, Robbery, Total Felony Offenses</a:t>
            </a:r>
          </a:p>
        </p:txBody>
      </p:sp>
    </p:spTree>
    <p:extLst>
      <p:ext uri="{BB962C8B-B14F-4D97-AF65-F5344CB8AC3E}">
        <p14:creationId xmlns:p14="http://schemas.microsoft.com/office/powerpoint/2010/main" val="4152330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94BA0-CAE7-422D-8AA8-B334F2301490}"/>
              </a:ext>
            </a:extLst>
          </p:cNvPr>
          <p:cNvSpPr>
            <a:spLocks noGrp="1"/>
          </p:cNvSpPr>
          <p:nvPr>
            <p:ph type="title"/>
          </p:nvPr>
        </p:nvSpPr>
        <p:spPr/>
        <p:txBody>
          <a:bodyPr/>
          <a:lstStyle/>
          <a:p>
            <a:pPr algn="ctr"/>
            <a:r>
              <a:rPr lang="en-US" dirty="0"/>
              <a:t>Methodology</a:t>
            </a:r>
          </a:p>
        </p:txBody>
      </p:sp>
      <p:sp>
        <p:nvSpPr>
          <p:cNvPr id="3" name="Content Placeholder 2">
            <a:extLst>
              <a:ext uri="{FF2B5EF4-FFF2-40B4-BE49-F238E27FC236}">
                <a16:creationId xmlns:a16="http://schemas.microsoft.com/office/drawing/2014/main" id="{E37F249F-3BF5-40FF-BE74-7E530132AF91}"/>
              </a:ext>
            </a:extLst>
          </p:cNvPr>
          <p:cNvSpPr>
            <a:spLocks noGrp="1"/>
          </p:cNvSpPr>
          <p:nvPr>
            <p:ph idx="1"/>
          </p:nvPr>
        </p:nvSpPr>
        <p:spPr/>
        <p:txBody>
          <a:bodyPr/>
          <a:lstStyle/>
          <a:p>
            <a:r>
              <a:rPr lang="en-US" dirty="0"/>
              <a:t>Two methods are used to compare spending to crime data.  </a:t>
            </a:r>
          </a:p>
          <a:p>
            <a:endParaRPr lang="en-US" dirty="0"/>
          </a:p>
          <a:p>
            <a:pPr marL="514350" indent="-514350">
              <a:buAutoNum type="arabicParenR"/>
            </a:pPr>
            <a:r>
              <a:rPr lang="en-US" dirty="0"/>
              <a:t>Descriptive statistics over the time period </a:t>
            </a:r>
          </a:p>
          <a:p>
            <a:pPr marL="514350" indent="-514350">
              <a:buAutoNum type="arabicParenR"/>
            </a:pPr>
            <a:endParaRPr lang="en-US" dirty="0"/>
          </a:p>
          <a:p>
            <a:pPr marL="514350" indent="-514350">
              <a:buAutoNum type="arabicParenR"/>
            </a:pPr>
            <a:endParaRPr lang="en-US" dirty="0"/>
          </a:p>
          <a:p>
            <a:pPr marL="514350" indent="-514350">
              <a:buAutoNum type="arabicParenR"/>
            </a:pPr>
            <a:r>
              <a:rPr lang="en-US" dirty="0"/>
              <a:t>Comparative information graphs given the relationships over time  </a:t>
            </a:r>
          </a:p>
        </p:txBody>
      </p:sp>
    </p:spTree>
    <p:extLst>
      <p:ext uri="{BB962C8B-B14F-4D97-AF65-F5344CB8AC3E}">
        <p14:creationId xmlns:p14="http://schemas.microsoft.com/office/powerpoint/2010/main" val="1986698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2F9D-4993-4FCE-9F02-AC6B01E631F4}"/>
              </a:ext>
            </a:extLst>
          </p:cNvPr>
          <p:cNvSpPr>
            <a:spLocks noGrp="1"/>
          </p:cNvSpPr>
          <p:nvPr>
            <p:ph type="title"/>
          </p:nvPr>
        </p:nvSpPr>
        <p:spPr/>
        <p:txBody>
          <a:bodyPr/>
          <a:lstStyle/>
          <a:p>
            <a:pPr algn="ctr"/>
            <a:r>
              <a:rPr lang="en-US" dirty="0"/>
              <a:t>Agency Expenditures Over Time</a:t>
            </a:r>
          </a:p>
        </p:txBody>
      </p:sp>
      <p:pic>
        <p:nvPicPr>
          <p:cNvPr id="5" name="Content Placeholder 4">
            <a:extLst>
              <a:ext uri="{FF2B5EF4-FFF2-40B4-BE49-F238E27FC236}">
                <a16:creationId xmlns:a16="http://schemas.microsoft.com/office/drawing/2014/main" id="{A98DEC52-46BD-4066-8032-46C37C1EAD16}"/>
              </a:ext>
            </a:extLst>
          </p:cNvPr>
          <p:cNvPicPr>
            <a:picLocks noGrp="1" noChangeAspect="1"/>
          </p:cNvPicPr>
          <p:nvPr>
            <p:ph idx="1"/>
          </p:nvPr>
        </p:nvPicPr>
        <p:blipFill>
          <a:blip r:embed="rId2"/>
          <a:stretch>
            <a:fillRect/>
          </a:stretch>
        </p:blipFill>
        <p:spPr>
          <a:xfrm>
            <a:off x="2420590" y="1690688"/>
            <a:ext cx="7131179" cy="4991826"/>
          </a:xfrm>
        </p:spPr>
      </p:pic>
    </p:spTree>
    <p:extLst>
      <p:ext uri="{BB962C8B-B14F-4D97-AF65-F5344CB8AC3E}">
        <p14:creationId xmlns:p14="http://schemas.microsoft.com/office/powerpoint/2010/main" val="46955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F245A-F871-4218-969F-749729C2BE2D}"/>
              </a:ext>
            </a:extLst>
          </p:cNvPr>
          <p:cNvSpPr>
            <a:spLocks noGrp="1"/>
          </p:cNvSpPr>
          <p:nvPr>
            <p:ph type="title"/>
          </p:nvPr>
        </p:nvSpPr>
        <p:spPr/>
        <p:txBody>
          <a:bodyPr/>
          <a:lstStyle/>
          <a:p>
            <a:pPr algn="ctr"/>
            <a:r>
              <a:rPr lang="en-US" dirty="0"/>
              <a:t>Crime Data Over Time</a:t>
            </a:r>
          </a:p>
        </p:txBody>
      </p:sp>
      <p:pic>
        <p:nvPicPr>
          <p:cNvPr id="5" name="Content Placeholder 4">
            <a:extLst>
              <a:ext uri="{FF2B5EF4-FFF2-40B4-BE49-F238E27FC236}">
                <a16:creationId xmlns:a16="http://schemas.microsoft.com/office/drawing/2014/main" id="{C65F6721-AEA6-47AC-8A98-4C62871DCEBC}"/>
              </a:ext>
            </a:extLst>
          </p:cNvPr>
          <p:cNvPicPr>
            <a:picLocks noGrp="1" noChangeAspect="1"/>
          </p:cNvPicPr>
          <p:nvPr>
            <p:ph idx="1"/>
          </p:nvPr>
        </p:nvPicPr>
        <p:blipFill>
          <a:blip r:embed="rId2"/>
          <a:stretch>
            <a:fillRect/>
          </a:stretch>
        </p:blipFill>
        <p:spPr>
          <a:xfrm>
            <a:off x="2434421" y="1690688"/>
            <a:ext cx="7323158" cy="4591637"/>
          </a:xfrm>
        </p:spPr>
      </p:pic>
    </p:spTree>
    <p:extLst>
      <p:ext uri="{BB962C8B-B14F-4D97-AF65-F5344CB8AC3E}">
        <p14:creationId xmlns:p14="http://schemas.microsoft.com/office/powerpoint/2010/main" val="289340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1D8A-A9CE-4A93-ABAF-8CB3B3FE0BB3}"/>
              </a:ext>
            </a:extLst>
          </p:cNvPr>
          <p:cNvSpPr>
            <a:spLocks noGrp="1"/>
          </p:cNvSpPr>
          <p:nvPr>
            <p:ph type="title"/>
          </p:nvPr>
        </p:nvSpPr>
        <p:spPr/>
        <p:txBody>
          <a:bodyPr/>
          <a:lstStyle/>
          <a:p>
            <a:pPr algn="ctr"/>
            <a:r>
              <a:rPr lang="en-US" dirty="0"/>
              <a:t>Agency Expenditure </a:t>
            </a:r>
            <a:r>
              <a:rPr lang="en-US" dirty="0" err="1"/>
              <a:t>Descriptives</a:t>
            </a:r>
            <a:endParaRPr lang="en-US" dirty="0"/>
          </a:p>
        </p:txBody>
      </p:sp>
      <p:pic>
        <p:nvPicPr>
          <p:cNvPr id="4" name="Content Placeholder 4">
            <a:extLst>
              <a:ext uri="{FF2B5EF4-FFF2-40B4-BE49-F238E27FC236}">
                <a16:creationId xmlns:a16="http://schemas.microsoft.com/office/drawing/2014/main" id="{A697E348-E40B-4042-BCC6-85C9B855E875}"/>
              </a:ext>
            </a:extLst>
          </p:cNvPr>
          <p:cNvPicPr>
            <a:picLocks noGrp="1" noChangeAspect="1"/>
          </p:cNvPicPr>
          <p:nvPr>
            <p:ph idx="1"/>
          </p:nvPr>
        </p:nvPicPr>
        <p:blipFill>
          <a:blip r:embed="rId2"/>
          <a:stretch>
            <a:fillRect/>
          </a:stretch>
        </p:blipFill>
        <p:spPr>
          <a:xfrm>
            <a:off x="1207614" y="2091324"/>
            <a:ext cx="9988806" cy="3421580"/>
          </a:xfrm>
        </p:spPr>
      </p:pic>
    </p:spTree>
    <p:extLst>
      <p:ext uri="{BB962C8B-B14F-4D97-AF65-F5344CB8AC3E}">
        <p14:creationId xmlns:p14="http://schemas.microsoft.com/office/powerpoint/2010/main" val="2438553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64EE-1021-4F6C-8EA7-6CDE1D709DBE}"/>
              </a:ext>
            </a:extLst>
          </p:cNvPr>
          <p:cNvSpPr>
            <a:spLocks noGrp="1"/>
          </p:cNvSpPr>
          <p:nvPr>
            <p:ph type="title"/>
          </p:nvPr>
        </p:nvSpPr>
        <p:spPr/>
        <p:txBody>
          <a:bodyPr/>
          <a:lstStyle/>
          <a:p>
            <a:pPr algn="ctr"/>
            <a:r>
              <a:rPr lang="en-US" dirty="0"/>
              <a:t>Agency Expenditure Line Plot</a:t>
            </a:r>
          </a:p>
        </p:txBody>
      </p:sp>
      <p:pic>
        <p:nvPicPr>
          <p:cNvPr id="9" name="Content Placeholder 8">
            <a:extLst>
              <a:ext uri="{FF2B5EF4-FFF2-40B4-BE49-F238E27FC236}">
                <a16:creationId xmlns:a16="http://schemas.microsoft.com/office/drawing/2014/main" id="{91F7B798-9964-41FF-920A-C3E3E41DE834}"/>
              </a:ext>
            </a:extLst>
          </p:cNvPr>
          <p:cNvPicPr>
            <a:picLocks noGrp="1" noChangeAspect="1"/>
          </p:cNvPicPr>
          <p:nvPr>
            <p:ph idx="1"/>
          </p:nvPr>
        </p:nvPicPr>
        <p:blipFill>
          <a:blip r:embed="rId2"/>
          <a:stretch>
            <a:fillRect/>
          </a:stretch>
        </p:blipFill>
        <p:spPr>
          <a:xfrm>
            <a:off x="1786143" y="1690688"/>
            <a:ext cx="7809475" cy="5025715"/>
          </a:xfrm>
        </p:spPr>
      </p:pic>
    </p:spTree>
    <p:extLst>
      <p:ext uri="{BB962C8B-B14F-4D97-AF65-F5344CB8AC3E}">
        <p14:creationId xmlns:p14="http://schemas.microsoft.com/office/powerpoint/2010/main" val="202212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C4CC-2516-4B5F-B39B-56EF61CFCBC5}"/>
              </a:ext>
            </a:extLst>
          </p:cNvPr>
          <p:cNvSpPr>
            <a:spLocks noGrp="1"/>
          </p:cNvSpPr>
          <p:nvPr>
            <p:ph type="title"/>
          </p:nvPr>
        </p:nvSpPr>
        <p:spPr/>
        <p:txBody>
          <a:bodyPr/>
          <a:lstStyle/>
          <a:p>
            <a:pPr algn="ctr"/>
            <a:r>
              <a:rPr lang="en-US" dirty="0"/>
              <a:t>Agency Expenditure Box Plot</a:t>
            </a:r>
          </a:p>
        </p:txBody>
      </p:sp>
      <p:pic>
        <p:nvPicPr>
          <p:cNvPr id="5" name="Content Placeholder 4">
            <a:extLst>
              <a:ext uri="{FF2B5EF4-FFF2-40B4-BE49-F238E27FC236}">
                <a16:creationId xmlns:a16="http://schemas.microsoft.com/office/drawing/2014/main" id="{1BD6252D-D41C-4F51-8C4C-FAEE65452B87}"/>
              </a:ext>
            </a:extLst>
          </p:cNvPr>
          <p:cNvPicPr>
            <a:picLocks noGrp="1" noChangeAspect="1"/>
          </p:cNvPicPr>
          <p:nvPr>
            <p:ph idx="1"/>
          </p:nvPr>
        </p:nvPicPr>
        <p:blipFill>
          <a:blip r:embed="rId2"/>
          <a:stretch>
            <a:fillRect/>
          </a:stretch>
        </p:blipFill>
        <p:spPr>
          <a:xfrm>
            <a:off x="1486274" y="1812373"/>
            <a:ext cx="8863674" cy="4773510"/>
          </a:xfrm>
        </p:spPr>
      </p:pic>
    </p:spTree>
    <p:extLst>
      <p:ext uri="{BB962C8B-B14F-4D97-AF65-F5344CB8AC3E}">
        <p14:creationId xmlns:p14="http://schemas.microsoft.com/office/powerpoint/2010/main" val="1903671860"/>
      </p:ext>
    </p:extLst>
  </p:cSld>
  <p:clrMapOvr>
    <a:masterClrMapping/>
  </p:clrMapOvr>
</p:sld>
</file>

<file path=ppt/theme/theme1.xml><?xml version="1.0" encoding="utf-8"?>
<a:theme xmlns:a="http://schemas.openxmlformats.org/drawingml/2006/main" name="主题3">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altLang="zh-CN" sz="1800" b="0" i="0" u="none" strike="noStrike" cap="none" normalizeH="0" baseline="0">
            <a:ln>
              <a:noFill/>
            </a:ln>
            <a:solidFill>
              <a:schemeClr val="tx1"/>
            </a:solidFill>
            <a:effectLst/>
            <a:latin typeface="Calibri" charset="0"/>
            <a:ea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altLang="zh-CN" sz="1800" b="0" i="0" u="none" strike="noStrike" cap="none" normalizeH="0" baseline="0">
            <a:ln>
              <a:noFill/>
            </a:ln>
            <a:solidFill>
              <a:schemeClr val="tx1"/>
            </a:solidFill>
            <a:effectLst/>
            <a:latin typeface="Calibri" charset="0"/>
            <a:ea typeface="宋体" charset="0"/>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3" id="{FD69C4BE-1059-3A4C-B4C0-DEC8EC238600}" vid="{FB83C16F-A086-2148-9F75-854B6AE71C4E}"/>
    </a:ext>
  </a:ext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altLang="zh-CN" sz="1800" b="0" i="0" u="none" strike="noStrike" cap="none" normalizeH="0" baseline="0">
            <a:ln>
              <a:noFill/>
            </a:ln>
            <a:solidFill>
              <a:schemeClr val="tx1"/>
            </a:solidFill>
            <a:effectLst/>
            <a:latin typeface="Calibri" charset="0"/>
            <a:ea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altLang="zh-CN" sz="1800" b="0" i="0" u="none" strike="noStrike" cap="none" normalizeH="0" baseline="0">
            <a:ln>
              <a:noFill/>
            </a:ln>
            <a:solidFill>
              <a:schemeClr val="tx1"/>
            </a:solidFill>
            <a:effectLst/>
            <a:latin typeface="Calibri" charset="0"/>
            <a:ea typeface="宋体" charset="0"/>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altLang="zh-CN" sz="1800" b="0" i="0" u="none" strike="noStrike" cap="none" normalizeH="0" baseline="0">
            <a:ln>
              <a:noFill/>
            </a:ln>
            <a:solidFill>
              <a:schemeClr val="tx1"/>
            </a:solidFill>
            <a:effectLst/>
            <a:latin typeface="Calibri" charset="0"/>
            <a:ea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altLang="zh-CN" sz="1800" b="0" i="0" u="none" strike="noStrike" cap="none" normalizeH="0" baseline="0">
            <a:ln>
              <a:noFill/>
            </a:ln>
            <a:solidFill>
              <a:schemeClr val="tx1"/>
            </a:solidFill>
            <a:effectLst/>
            <a:latin typeface="Calibri" charset="0"/>
            <a:ea typeface="宋体" charset="0"/>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主题3</Template>
  <TotalTime>350</TotalTime>
  <Words>494</Words>
  <Application>Microsoft Office PowerPoint</Application>
  <PresentationFormat>Widescreen</PresentationFormat>
  <Paragraphs>54</Paragraphs>
  <Slides>21</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Arial</vt:lpstr>
      <vt:lpstr>Calibri</vt:lpstr>
      <vt:lpstr>Calibri Light</vt:lpstr>
      <vt:lpstr>主题3</vt:lpstr>
      <vt:lpstr>1_Office 主题</vt:lpstr>
      <vt:lpstr>6_Office 主题</vt:lpstr>
      <vt:lpstr>Crime Data and Spending: NYC</vt:lpstr>
      <vt:lpstr>Background Context</vt:lpstr>
      <vt:lpstr>Data Measurement</vt:lpstr>
      <vt:lpstr>Methodology</vt:lpstr>
      <vt:lpstr>Agency Expenditures Over Time</vt:lpstr>
      <vt:lpstr>Crime Data Over Time</vt:lpstr>
      <vt:lpstr>Agency Expenditure Descriptives</vt:lpstr>
      <vt:lpstr>Agency Expenditure Line Plot</vt:lpstr>
      <vt:lpstr>Agency Expenditure Box Plot</vt:lpstr>
      <vt:lpstr>Crime Data Descriptives</vt:lpstr>
      <vt:lpstr>Crime Data Line Plot</vt:lpstr>
      <vt:lpstr>Crime Data Box Plot</vt:lpstr>
      <vt:lpstr>Comparative Plots</vt:lpstr>
      <vt:lpstr>Education Spending vs Crime</vt:lpstr>
      <vt:lpstr>City University Spending vs Crime</vt:lpstr>
      <vt:lpstr>Police Spending vs Crime</vt:lpstr>
      <vt:lpstr>Youth and Community Spending vs Crime</vt:lpstr>
      <vt:lpstr>Social Services Spending vs Crime</vt:lpstr>
      <vt:lpstr>Conclusions</vt:lpstr>
      <vt:lpstr>Thank You</vt:lpstr>
      <vt:lpstr>Sources 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Data and Spending:NYC</dc:title>
  <dc:creator>Jeffrey Dean</dc:creator>
  <cp:lastModifiedBy>Jeffrey Dean</cp:lastModifiedBy>
  <cp:revision>18</cp:revision>
  <dcterms:created xsi:type="dcterms:W3CDTF">2021-03-10T15:20:54Z</dcterms:created>
  <dcterms:modified xsi:type="dcterms:W3CDTF">2021-03-11T01:53:56Z</dcterms:modified>
</cp:coreProperties>
</file>